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04" y="8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84353-66CE-4FE1-B8DE-40E0DD28E77F}" type="datetimeFigureOut">
              <a:rPr lang="en-US" smtClean="0"/>
              <a:pPr/>
              <a:t>2/25/2017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AEC8C-6A19-403C-8144-3065C4451C7B}" type="slidenum">
              <a:rPr lang="en-US" smtClean="0"/>
              <a:pPr/>
              <a:t>‹#›</a:t>
            </a:fld>
            <a:endParaRPr lang="en-US"/>
          </a:p>
        </p:txBody>
      </p:sp>
    </p:spTree>
    <p:extLst>
      <p:ext uri="{BB962C8B-B14F-4D97-AF65-F5344CB8AC3E}">
        <p14:creationId xmlns:p14="http://schemas.microsoft.com/office/powerpoint/2010/main" val="3819278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CAEC8C-6A19-403C-8144-3065C4451C7B}" type="slidenum">
              <a:rPr lang="en-US" smtClean="0"/>
              <a:pPr/>
              <a:t>1</a:t>
            </a:fld>
            <a:endParaRPr lang="en-US"/>
          </a:p>
        </p:txBody>
      </p:sp>
    </p:spTree>
    <p:extLst>
      <p:ext uri="{BB962C8B-B14F-4D97-AF65-F5344CB8AC3E}">
        <p14:creationId xmlns:p14="http://schemas.microsoft.com/office/powerpoint/2010/main" val="332492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5692DA1-B558-414F-B058-A91D3CFDB632}" type="datetimeFigureOut">
              <a:rPr lang="en-US" smtClean="0"/>
              <a:pPr/>
              <a:t>2/25/2017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1E7C250-05E6-4D65-ABC9-902E3CFBE38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692DA1-B558-414F-B058-A91D3CFDB632}" type="datetimeFigureOut">
              <a:rPr lang="en-US" smtClean="0"/>
              <a:pPr/>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7C250-05E6-4D65-ABC9-902E3CFBE3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692DA1-B558-414F-B058-A91D3CFDB632}" type="datetimeFigureOut">
              <a:rPr lang="en-US" smtClean="0"/>
              <a:pPr/>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E7C250-05E6-4D65-ABC9-902E3CFBE3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5692DA1-B558-414F-B058-A91D3CFDB632}" type="datetimeFigureOut">
              <a:rPr lang="en-US" smtClean="0"/>
              <a:pPr/>
              <a:t>2/25/2017</a:t>
            </a:fld>
            <a:endParaRPr lang="en-US"/>
          </a:p>
        </p:txBody>
      </p:sp>
      <p:sp>
        <p:nvSpPr>
          <p:cNvPr id="9" name="Slide Number Placeholder 8"/>
          <p:cNvSpPr>
            <a:spLocks noGrp="1"/>
          </p:cNvSpPr>
          <p:nvPr>
            <p:ph type="sldNum" sz="quarter" idx="15"/>
          </p:nvPr>
        </p:nvSpPr>
        <p:spPr/>
        <p:txBody>
          <a:bodyPr rtlCol="0"/>
          <a:lstStyle/>
          <a:p>
            <a:fld id="{21E7C250-05E6-4D65-ABC9-902E3CFBE38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5692DA1-B558-414F-B058-A91D3CFDB632}" type="datetimeFigureOut">
              <a:rPr lang="en-US" smtClean="0"/>
              <a:pPr/>
              <a:t>2/25/2017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1E7C250-05E6-4D65-ABC9-902E3CFBE38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5692DA1-B558-414F-B058-A91D3CFDB632}" type="datetimeFigureOut">
              <a:rPr lang="en-US" smtClean="0"/>
              <a:pPr/>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E7C250-05E6-4D65-ABC9-902E3CFBE38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5692DA1-B558-414F-B058-A91D3CFDB632}" type="datetimeFigureOut">
              <a:rPr lang="en-US" smtClean="0"/>
              <a:pPr/>
              <a:t>2/25/2017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E7C250-05E6-4D65-ABC9-902E3CFBE38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5692DA1-B558-414F-B058-A91D3CFDB632}" type="datetimeFigureOut">
              <a:rPr lang="en-US" smtClean="0"/>
              <a:pPr/>
              <a:t>2/25/2017</a:t>
            </a:fld>
            <a:endParaRPr lang="en-US"/>
          </a:p>
        </p:txBody>
      </p:sp>
      <p:sp>
        <p:nvSpPr>
          <p:cNvPr id="7" name="Slide Number Placeholder 6"/>
          <p:cNvSpPr>
            <a:spLocks noGrp="1"/>
          </p:cNvSpPr>
          <p:nvPr>
            <p:ph type="sldNum" sz="quarter" idx="11"/>
          </p:nvPr>
        </p:nvSpPr>
        <p:spPr/>
        <p:txBody>
          <a:bodyPr rtlCol="0"/>
          <a:lstStyle/>
          <a:p>
            <a:fld id="{21E7C250-05E6-4D65-ABC9-902E3CFBE38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92DA1-B558-414F-B058-A91D3CFDB632}" type="datetimeFigureOut">
              <a:rPr lang="en-US" smtClean="0"/>
              <a:pPr/>
              <a:t>2/25/2017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E7C250-05E6-4D65-ABC9-902E3CFBE3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5692DA1-B558-414F-B058-A91D3CFDB632}" type="datetimeFigureOut">
              <a:rPr lang="en-US" smtClean="0"/>
              <a:pPr/>
              <a:t>2/25/2017</a:t>
            </a:fld>
            <a:endParaRPr lang="en-US"/>
          </a:p>
        </p:txBody>
      </p:sp>
      <p:sp>
        <p:nvSpPr>
          <p:cNvPr id="22" name="Slide Number Placeholder 21"/>
          <p:cNvSpPr>
            <a:spLocks noGrp="1"/>
          </p:cNvSpPr>
          <p:nvPr>
            <p:ph type="sldNum" sz="quarter" idx="15"/>
          </p:nvPr>
        </p:nvSpPr>
        <p:spPr/>
        <p:txBody>
          <a:bodyPr rtlCol="0"/>
          <a:lstStyle/>
          <a:p>
            <a:fld id="{21E7C250-05E6-4D65-ABC9-902E3CFBE38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5692DA1-B558-414F-B058-A91D3CFDB632}" type="datetimeFigureOut">
              <a:rPr lang="en-US" smtClean="0"/>
              <a:pPr/>
              <a:t>2/25/2017</a:t>
            </a:fld>
            <a:endParaRPr lang="en-US"/>
          </a:p>
        </p:txBody>
      </p:sp>
      <p:sp>
        <p:nvSpPr>
          <p:cNvPr id="18" name="Slide Number Placeholder 17"/>
          <p:cNvSpPr>
            <a:spLocks noGrp="1"/>
          </p:cNvSpPr>
          <p:nvPr>
            <p:ph type="sldNum" sz="quarter" idx="11"/>
          </p:nvPr>
        </p:nvSpPr>
        <p:spPr/>
        <p:txBody>
          <a:bodyPr rtlCol="0"/>
          <a:lstStyle/>
          <a:p>
            <a:fld id="{21E7C250-05E6-4D65-ABC9-902E3CFBE38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5692DA1-B558-414F-B058-A91D3CFDB632}" type="datetimeFigureOut">
              <a:rPr lang="en-US" smtClean="0"/>
              <a:pPr/>
              <a:t>2/25/2017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1E7C250-05E6-4D65-ABC9-902E3CFBE3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aracal.biblioteca@yahoo.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4546" y="764704"/>
            <a:ext cx="6243654" cy="3312368"/>
          </a:xfrm>
        </p:spPr>
        <p:txBody>
          <a:bodyPr>
            <a:normAutofit/>
          </a:bodyPr>
          <a:lstStyle/>
          <a:p>
            <a:pPr algn="ctr"/>
            <a:r>
              <a:rPr lang="it-IT" dirty="0" smtClean="0"/>
              <a:t>“Cartea-hrană pentru suflet”</a:t>
            </a:r>
            <a:r>
              <a:rPr lang="en-US" dirty="0" smtClean="0"/>
              <a:t> </a:t>
            </a:r>
            <a:r>
              <a:rPr lang="en-US" dirty="0" err="1" smtClean="0"/>
              <a:t>Proiect</a:t>
            </a:r>
            <a:r>
              <a:rPr lang="en-US" dirty="0" smtClean="0"/>
              <a:t> </a:t>
            </a:r>
            <a:r>
              <a:rPr lang="en-US" dirty="0" err="1" smtClean="0"/>
              <a:t>educaţional</a:t>
            </a:r>
            <a:r>
              <a:rPr lang="en-US" dirty="0" smtClean="0"/>
              <a:t> local</a:t>
            </a:r>
            <a:br>
              <a:rPr lang="en-US" dirty="0" smtClean="0"/>
            </a:br>
            <a:r>
              <a:rPr lang="en-US" dirty="0" smtClean="0"/>
              <a:t>2016-2017</a:t>
            </a:r>
            <a:br>
              <a:rPr lang="en-US" dirty="0" smtClean="0"/>
            </a:br>
            <a:endParaRPr lang="en-US" dirty="0"/>
          </a:p>
        </p:txBody>
      </p:sp>
      <p:sp>
        <p:nvSpPr>
          <p:cNvPr id="3" name="Subtitle 2"/>
          <p:cNvSpPr>
            <a:spLocks noGrp="1"/>
          </p:cNvSpPr>
          <p:nvPr>
            <p:ph type="subTitle" idx="1"/>
          </p:nvPr>
        </p:nvSpPr>
        <p:spPr/>
        <p:txBody>
          <a:bodyPr/>
          <a:lstStyle/>
          <a:p>
            <a:pPr marL="285750" indent="-285750">
              <a:buFont typeface="Wingdings" pitchFamily="2" charset="2"/>
              <a:buChar char="Ø"/>
            </a:pPr>
            <a:r>
              <a:rPr lang="ro-RO" dirty="0" smtClean="0"/>
              <a:t>Prof. Preda Mihaela- Laura</a:t>
            </a:r>
          </a:p>
          <a:p>
            <a:pPr marL="285750" indent="-285750">
              <a:buFont typeface="Wingdings" pitchFamily="2" charset="2"/>
              <a:buChar char="Ø"/>
            </a:pPr>
            <a:r>
              <a:rPr lang="ro-RO" dirty="0" smtClean="0"/>
              <a:t>Prof. Mirea Daniela</a:t>
            </a:r>
          </a:p>
          <a:p>
            <a:r>
              <a:rPr lang="ro-RO" dirty="0" smtClean="0"/>
              <a:t>Liceul Tehnologic ” Constantin Filipescu”, Caracal</a:t>
            </a:r>
          </a:p>
          <a:p>
            <a:endParaRPr lang="ro-RO" dirty="0"/>
          </a:p>
          <a:p>
            <a:endParaRPr lang="ro-RO" dirty="0" smtClean="0"/>
          </a:p>
          <a:p>
            <a:endParaRPr lang="en-US" dirty="0"/>
          </a:p>
        </p:txBody>
      </p:sp>
    </p:spTree>
    <p:extLst>
      <p:ext uri="{BB962C8B-B14F-4D97-AF65-F5344CB8AC3E}">
        <p14:creationId xmlns:p14="http://schemas.microsoft.com/office/powerpoint/2010/main" val="400326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400" dirty="0" smtClean="0"/>
              <a:t>Parteneri implicaţi în proiect</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4" name="Content Placeholder 3"/>
          <p:cNvSpPr>
            <a:spLocks noGrp="1"/>
          </p:cNvSpPr>
          <p:nvPr>
            <p:ph sz="quarter" idx="1"/>
          </p:nvPr>
        </p:nvSpPr>
        <p:spPr/>
        <p:txBody>
          <a:bodyPr/>
          <a:lstStyle/>
          <a:p>
            <a:pPr fontAlgn="base"/>
            <a:r>
              <a:rPr lang="it-IT" dirty="0" smtClean="0"/>
              <a:t>Centrul Cultural Caracal-Biblioteca Virgil Carianopol,</a:t>
            </a:r>
            <a:endParaRPr lang="en-US" dirty="0" smtClean="0"/>
          </a:p>
          <a:p>
            <a:pPr fontAlgn="base"/>
            <a:r>
              <a:rPr lang="it-IT" dirty="0" smtClean="0"/>
              <a:t>Caracal, Str. Iancu Jianu nr. 18A, Olt,</a:t>
            </a:r>
            <a:endParaRPr lang="en-US" dirty="0" smtClean="0"/>
          </a:p>
          <a:p>
            <a:pPr fontAlgn="base"/>
            <a:r>
              <a:rPr lang="en-US" dirty="0" smtClean="0"/>
              <a:t>Tel. 0249 511 083, 0766 227 966, 0745770592</a:t>
            </a:r>
          </a:p>
          <a:p>
            <a:pPr fontAlgn="base"/>
            <a:r>
              <a:rPr lang="en-US" dirty="0" smtClean="0"/>
              <a:t>E-mail: </a:t>
            </a:r>
            <a:r>
              <a:rPr lang="en-US" dirty="0" smtClean="0">
                <a:hlinkClick r:id="rId2"/>
              </a:rPr>
              <a:t>caracal.biblioteca@yahoo.com</a:t>
            </a:r>
            <a:r>
              <a:rPr lang="en-US" dirty="0" smtClean="0"/>
              <a:t>  </a:t>
            </a:r>
          </a:p>
          <a:p>
            <a:pPr fontAlgn="base"/>
            <a:r>
              <a:rPr lang="en-US" dirty="0" err="1" smtClean="0"/>
              <a:t>Reprezentant</a:t>
            </a:r>
            <a:r>
              <a:rPr lang="en-US" dirty="0" smtClean="0"/>
              <a:t>/ </a:t>
            </a:r>
            <a:r>
              <a:rPr lang="en-US" dirty="0" err="1" smtClean="0"/>
              <a:t>Persoana</a:t>
            </a:r>
            <a:r>
              <a:rPr lang="en-US" dirty="0" smtClean="0"/>
              <a:t> de contact: </a:t>
            </a:r>
            <a:r>
              <a:rPr lang="en-US" dirty="0" err="1" smtClean="0"/>
              <a:t>Oprea</a:t>
            </a:r>
            <a:r>
              <a:rPr lang="en-US" dirty="0" smtClean="0"/>
              <a:t> </a:t>
            </a:r>
            <a:r>
              <a:rPr lang="en-US" dirty="0" err="1" smtClean="0"/>
              <a:t>Liliana</a:t>
            </a:r>
            <a:endParaRPr lang="en-US" dirty="0" smtClean="0"/>
          </a:p>
          <a:p>
            <a:pPr fontAlgn="base"/>
            <a:r>
              <a:rPr lang="en-US" dirty="0" err="1" smtClean="0"/>
              <a:t>Biblioteca</a:t>
            </a:r>
            <a:r>
              <a:rPr lang="en-US" dirty="0" smtClean="0"/>
              <a:t> </a:t>
            </a:r>
            <a:r>
              <a:rPr lang="ro-RO" dirty="0" smtClean="0"/>
              <a:t>Liceului Tehnologic „C. Filipescu”</a:t>
            </a:r>
            <a:endParaRPr lang="en-US" dirty="0" smtClean="0"/>
          </a:p>
          <a:p>
            <a:pPr fontAlgn="base"/>
            <a:r>
              <a:rPr lang="ro-RO" dirty="0" smtClean="0"/>
              <a:t>Bibliotecar: Antia Adriana</a:t>
            </a:r>
            <a:endParaRPr lang="en-US" dirty="0" smtClean="0"/>
          </a:p>
          <a:p>
            <a:endParaRPr lang="en-US" dirty="0"/>
          </a:p>
        </p:txBody>
      </p:sp>
    </p:spTree>
    <p:extLst>
      <p:ext uri="{BB962C8B-B14F-4D97-AF65-F5344CB8AC3E}">
        <p14:creationId xmlns:p14="http://schemas.microsoft.com/office/powerpoint/2010/main" val="2853702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fontAlgn="base">
              <a:spcAft>
                <a:spcPct val="0"/>
              </a:spcAft>
            </a:pPr>
            <a:r>
              <a:rPr lang="ro-RO" sz="2400" cap="none" dirty="0" smtClean="0">
                <a:solidFill>
                  <a:schemeClr val="tx1"/>
                </a:solidFill>
                <a:latin typeface="Times New Roman" pitchFamily="18" charset="0"/>
                <a:ea typeface="Calibri" pitchFamily="34" charset="0"/>
                <a:cs typeface="Times New Roman" pitchFamily="18" charset="0"/>
              </a:rPr>
              <a:t>Diagrama Gantt a activităților</a:t>
            </a:r>
            <a:r>
              <a:rPr lang="en-US" sz="2400" cap="none" dirty="0" smtClean="0">
                <a:solidFill>
                  <a:schemeClr val="tx1"/>
                </a:solidFill>
                <a:latin typeface="Arial" pitchFamily="34" charset="0"/>
                <a:cs typeface="Arial" pitchFamily="34" charset="0"/>
              </a:rPr>
              <a:t/>
            </a:r>
            <a:br>
              <a:rPr lang="en-US" sz="2400" cap="none" dirty="0" smtClean="0">
                <a:solidFill>
                  <a:schemeClr val="tx1"/>
                </a:solidFill>
                <a:latin typeface="Arial" pitchFamily="34" charset="0"/>
                <a:cs typeface="Arial" pitchFamily="34" charset="0"/>
              </a:rPr>
            </a:br>
            <a:endParaRPr lang="en-US" sz="2400" cap="none" dirty="0" smtClean="0">
              <a:solidFill>
                <a:schemeClr val="tx1"/>
              </a:solidFill>
              <a:latin typeface="Arial" pitchFamily="34" charset="0"/>
              <a:cs typeface="Arial" pitchFamily="34" charset="0"/>
            </a:endParaRP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949543519"/>
              </p:ext>
            </p:extLst>
          </p:nvPr>
        </p:nvGraphicFramePr>
        <p:xfrm>
          <a:off x="357158" y="1100923"/>
          <a:ext cx="8786874" cy="5165875"/>
        </p:xfrm>
        <a:graphic>
          <a:graphicData uri="http://schemas.openxmlformats.org/drawingml/2006/table">
            <a:tbl>
              <a:tblPr/>
              <a:tblGrid>
                <a:gridCol w="2286016"/>
                <a:gridCol w="3643338"/>
                <a:gridCol w="285752"/>
                <a:gridCol w="357190"/>
                <a:gridCol w="285752"/>
                <a:gridCol w="285752"/>
                <a:gridCol w="285752"/>
                <a:gridCol w="285752"/>
                <a:gridCol w="214314"/>
                <a:gridCol w="857256"/>
              </a:tblGrid>
              <a:tr h="597831">
                <a:tc>
                  <a:txBody>
                    <a:bodyPr/>
                    <a:lstStyle/>
                    <a:p>
                      <a:pPr algn="just">
                        <a:spcAft>
                          <a:spcPts val="0"/>
                        </a:spcAft>
                      </a:pPr>
                      <a:r>
                        <a:rPr lang="ro-RO" sz="1100" dirty="0">
                          <a:latin typeface="Times New Roman"/>
                          <a:ea typeface="Calibri"/>
                          <a:cs typeface="Times New Roman"/>
                        </a:rPr>
                        <a:t>Obiectiv</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100" dirty="0">
                          <a:latin typeface="Times New Roman"/>
                          <a:ea typeface="Calibri"/>
                          <a:cs typeface="Times New Roman"/>
                        </a:rPr>
                        <a:t>Activitate</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dirty="0" smtClean="0">
                          <a:latin typeface="Times New Roman"/>
                          <a:ea typeface="Calibri"/>
                          <a:cs typeface="Times New Roman"/>
                        </a:rPr>
                        <a:t>XI</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dirty="0" smtClean="0">
                          <a:latin typeface="Palatino Linotype"/>
                          <a:ea typeface="Calibri"/>
                          <a:cs typeface="Times New Roman"/>
                        </a:rPr>
                        <a:t>XII</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dirty="0" smtClean="0">
                          <a:latin typeface="Times New Roman"/>
                          <a:ea typeface="Calibri"/>
                          <a:cs typeface="Times New Roman"/>
                        </a:rPr>
                        <a:t>I</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dirty="0" smtClean="0">
                          <a:latin typeface="Times New Roman"/>
                          <a:ea typeface="Calibri"/>
                          <a:cs typeface="Times New Roman"/>
                        </a:rPr>
                        <a:t>II</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dirty="0" smtClean="0">
                          <a:latin typeface="Palatino Linotype"/>
                          <a:ea typeface="Calibri"/>
                          <a:cs typeface="Times New Roman"/>
                        </a:rPr>
                        <a:t>III</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dirty="0" smtClean="0">
                          <a:latin typeface="Times New Roman"/>
                          <a:ea typeface="Calibri"/>
                          <a:cs typeface="Times New Roman"/>
                        </a:rPr>
                        <a:t>IV</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dirty="0" smtClean="0">
                          <a:latin typeface="Times New Roman"/>
                          <a:ea typeface="Calibri"/>
                          <a:cs typeface="Times New Roman"/>
                        </a:rPr>
                        <a:t>V</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100">
                          <a:latin typeface="Times New Roman"/>
                          <a:ea typeface="Calibri"/>
                          <a:cs typeface="Times New Roman"/>
                        </a:rPr>
                        <a:t>Responsabili</a:t>
                      </a:r>
                      <a:endParaRPr lang="en-US" sz="110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362">
                <a:tc rowSpan="2">
                  <a:txBody>
                    <a:bodyPr/>
                    <a:lstStyle/>
                    <a:p>
                      <a:pPr algn="just">
                        <a:spcAft>
                          <a:spcPts val="0"/>
                        </a:spcAft>
                      </a:pPr>
                      <a:r>
                        <a:rPr lang="it-IT" sz="1100">
                          <a:latin typeface="Times New Roman"/>
                          <a:ea typeface="Calibri"/>
                          <a:cs typeface="Times New Roman"/>
                        </a:rPr>
                        <a:t>O1 Conştientizarea rolului lecturii în dezvoltarea personalităţii umane a celor 40 de elevi;</a:t>
                      </a:r>
                      <a:endParaRPr lang="en-US" sz="110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it-IT" sz="1100" dirty="0">
                          <a:latin typeface="Times New Roman"/>
                          <a:ea typeface="Calibri"/>
                          <a:cs typeface="Times New Roman"/>
                        </a:rPr>
                        <a:t>Stabilirea </a:t>
                      </a:r>
                      <a:r>
                        <a:rPr lang="en-US" sz="1100" dirty="0" err="1">
                          <a:latin typeface="Times New Roman"/>
                          <a:ea typeface="Calibri"/>
                          <a:cs typeface="Times New Roman"/>
                        </a:rPr>
                        <a:t>tematicii</a:t>
                      </a:r>
                      <a:r>
                        <a:rPr lang="en-US" sz="1100" dirty="0">
                          <a:latin typeface="Times New Roman"/>
                          <a:ea typeface="Calibri"/>
                          <a:cs typeface="Times New Roman"/>
                        </a:rPr>
                        <a:t> </a:t>
                      </a:r>
                      <a:r>
                        <a:rPr lang="en-US" sz="1100" dirty="0" err="1">
                          <a:latin typeface="Times New Roman"/>
                          <a:ea typeface="Calibri"/>
                          <a:cs typeface="Times New Roman"/>
                        </a:rPr>
                        <a:t>propuse</a:t>
                      </a:r>
                      <a:r>
                        <a:rPr lang="en-US" sz="1100" dirty="0">
                          <a:latin typeface="Times New Roman"/>
                          <a:ea typeface="Calibri"/>
                          <a:cs typeface="Times New Roman"/>
                        </a:rPr>
                        <a:t> </a:t>
                      </a:r>
                      <a:r>
                        <a:rPr lang="en-US" sz="1100" dirty="0" err="1">
                          <a:latin typeface="Times New Roman"/>
                          <a:ea typeface="Calibri"/>
                          <a:cs typeface="Times New Roman"/>
                        </a:rPr>
                        <a:t>spre</a:t>
                      </a:r>
                      <a:r>
                        <a:rPr lang="en-US" sz="1100" dirty="0">
                          <a:latin typeface="Times New Roman"/>
                          <a:ea typeface="Calibri"/>
                          <a:cs typeface="Times New Roman"/>
                        </a:rPr>
                        <a:t> </a:t>
                      </a:r>
                      <a:r>
                        <a:rPr lang="en-US" sz="1100" dirty="0" err="1">
                          <a:latin typeface="Times New Roman"/>
                          <a:ea typeface="Calibri"/>
                          <a:cs typeface="Times New Roman"/>
                        </a:rPr>
                        <a:t>abordare</a:t>
                      </a:r>
                      <a:r>
                        <a:rPr lang="en-US" sz="1100" dirty="0">
                          <a:latin typeface="Times New Roman"/>
                          <a:ea typeface="Calibri"/>
                          <a:cs typeface="Times New Roman"/>
                        </a:rPr>
                        <a:t> </a:t>
                      </a:r>
                      <a:r>
                        <a:rPr lang="en-US" sz="1100" dirty="0" err="1">
                          <a:latin typeface="Times New Roman"/>
                          <a:ea typeface="Calibri"/>
                          <a:cs typeface="Times New Roman"/>
                        </a:rPr>
                        <a:t>elevilor</a:t>
                      </a:r>
                      <a:r>
                        <a:rPr lang="en-US" sz="1100" dirty="0">
                          <a:latin typeface="Times New Roman"/>
                          <a:ea typeface="Calibri"/>
                          <a:cs typeface="Times New Roman"/>
                        </a:rPr>
                        <a:t> </a:t>
                      </a:r>
                      <a:r>
                        <a:rPr lang="en-US" sz="1100" dirty="0" err="1">
                          <a:latin typeface="Times New Roman"/>
                          <a:ea typeface="Calibri"/>
                          <a:cs typeface="Times New Roman"/>
                        </a:rPr>
                        <a:t>participanţi</a:t>
                      </a:r>
                      <a:r>
                        <a:rPr lang="en-US" sz="1100" dirty="0">
                          <a:latin typeface="Times New Roman"/>
                          <a:ea typeface="Calibri"/>
                          <a:cs typeface="Times New Roman"/>
                        </a:rPr>
                        <a:t> la </a:t>
                      </a:r>
                      <a:r>
                        <a:rPr lang="en-US" sz="1100" dirty="0" err="1">
                          <a:latin typeface="Times New Roman"/>
                          <a:ea typeface="Calibri"/>
                          <a:cs typeface="Times New Roman"/>
                        </a:rPr>
                        <a:t>proiect</a:t>
                      </a:r>
                      <a:r>
                        <a:rPr lang="en-US" sz="1100" dirty="0">
                          <a:latin typeface="Times New Roman"/>
                          <a:ea typeface="Calibri"/>
                          <a:cs typeface="Times New Roman"/>
                        </a:rPr>
                        <a:t>.</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100" dirty="0">
                          <a:latin typeface="Times New Roman"/>
                          <a:ea typeface="Calibri"/>
                          <a:cs typeface="Times New Roman"/>
                        </a:rPr>
                        <a:t>Preda Mihaela Laura</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914">
                <a:tc vMerge="1">
                  <a:txBody>
                    <a:bodyPr/>
                    <a:lstStyle/>
                    <a:p>
                      <a:endParaRPr lang="en-US"/>
                    </a:p>
                  </a:txBody>
                  <a:tcPr/>
                </a:tc>
                <a:tc>
                  <a:txBody>
                    <a:bodyPr/>
                    <a:lstStyle/>
                    <a:p>
                      <a:pPr algn="just">
                        <a:spcAft>
                          <a:spcPts val="0"/>
                        </a:spcAft>
                      </a:pPr>
                      <a:r>
                        <a:rPr lang="ro-RO" sz="1100" dirty="0">
                          <a:latin typeface="Times New Roman"/>
                          <a:ea typeface="Calibri"/>
                          <a:cs typeface="Times New Roman"/>
                        </a:rPr>
                        <a:t> </a:t>
                      </a:r>
                      <a:r>
                        <a:rPr lang="en-US" sz="1100" dirty="0" err="1">
                          <a:latin typeface="Times New Roman"/>
                          <a:ea typeface="Calibri"/>
                          <a:cs typeface="Times New Roman"/>
                        </a:rPr>
                        <a:t>Ziua</a:t>
                      </a:r>
                      <a:r>
                        <a:rPr lang="en-US" sz="1100" dirty="0">
                          <a:latin typeface="Times New Roman"/>
                          <a:ea typeface="Calibri"/>
                          <a:cs typeface="Times New Roman"/>
                        </a:rPr>
                        <a:t> </a:t>
                      </a:r>
                      <a:r>
                        <a:rPr lang="en-US" sz="1100" dirty="0" err="1">
                          <a:latin typeface="Times New Roman"/>
                          <a:ea typeface="Calibri"/>
                          <a:cs typeface="Times New Roman"/>
                        </a:rPr>
                        <a:t>Internaţională</a:t>
                      </a:r>
                      <a:r>
                        <a:rPr lang="en-US" sz="1100" dirty="0">
                          <a:latin typeface="Times New Roman"/>
                          <a:ea typeface="Calibri"/>
                          <a:cs typeface="Times New Roman"/>
                        </a:rPr>
                        <a:t> a </a:t>
                      </a:r>
                      <a:r>
                        <a:rPr lang="en-US" sz="1100" dirty="0" err="1">
                          <a:latin typeface="Times New Roman"/>
                          <a:ea typeface="Calibri"/>
                          <a:cs typeface="Times New Roman"/>
                        </a:rPr>
                        <a:t>Cărţii</a:t>
                      </a:r>
                      <a:r>
                        <a:rPr lang="en-US" sz="1100" dirty="0">
                          <a:latin typeface="Times New Roman"/>
                          <a:ea typeface="Calibri"/>
                          <a:cs typeface="Times New Roman"/>
                        </a:rPr>
                        <a:t> </a:t>
                      </a:r>
                      <a:r>
                        <a:rPr lang="en-US" sz="1100" dirty="0" err="1">
                          <a:latin typeface="Times New Roman"/>
                          <a:ea typeface="Calibri"/>
                          <a:cs typeface="Times New Roman"/>
                        </a:rPr>
                        <a:t>şi</a:t>
                      </a:r>
                      <a:r>
                        <a:rPr lang="en-US" sz="1100" dirty="0">
                          <a:latin typeface="Times New Roman"/>
                          <a:ea typeface="Calibri"/>
                          <a:cs typeface="Times New Roman"/>
                        </a:rPr>
                        <a:t> a </a:t>
                      </a:r>
                      <a:r>
                        <a:rPr lang="en-US" sz="1100" dirty="0" err="1">
                          <a:latin typeface="Times New Roman"/>
                          <a:ea typeface="Calibri"/>
                          <a:cs typeface="Times New Roman"/>
                        </a:rPr>
                        <a:t>Drepturilor</a:t>
                      </a:r>
                      <a:r>
                        <a:rPr lang="en-US" sz="1100" dirty="0">
                          <a:latin typeface="Times New Roman"/>
                          <a:ea typeface="Calibri"/>
                          <a:cs typeface="Times New Roman"/>
                        </a:rPr>
                        <a:t> de </a:t>
                      </a:r>
                      <a:r>
                        <a:rPr lang="en-US" sz="1100" dirty="0" err="1">
                          <a:latin typeface="Times New Roman"/>
                          <a:ea typeface="Calibri"/>
                          <a:cs typeface="Times New Roman"/>
                        </a:rPr>
                        <a:t>Autor</a:t>
                      </a:r>
                      <a:r>
                        <a:rPr lang="en-US" sz="1100" dirty="0">
                          <a:latin typeface="Times New Roman"/>
                          <a:ea typeface="Calibri"/>
                          <a:cs typeface="Times New Roman"/>
                        </a:rPr>
                        <a:t> (23 </a:t>
                      </a:r>
                      <a:r>
                        <a:rPr lang="en-US" sz="1100" dirty="0" err="1">
                          <a:latin typeface="Times New Roman"/>
                          <a:ea typeface="Calibri"/>
                          <a:cs typeface="Times New Roman"/>
                        </a:rPr>
                        <a:t>aprilie</a:t>
                      </a:r>
                      <a:r>
                        <a:rPr lang="en-US" sz="1100" dirty="0">
                          <a:latin typeface="Times New Roman"/>
                          <a:ea typeface="Calibri"/>
                          <a:cs typeface="Times New Roman"/>
                        </a:rPr>
                        <a:t>)</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100">
                          <a:latin typeface="Times New Roman"/>
                          <a:ea typeface="Calibri"/>
                          <a:cs typeface="Times New Roman"/>
                        </a:rPr>
                        <a:t>Mirea Daniela</a:t>
                      </a:r>
                      <a:endParaRPr lang="en-US" sz="110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831">
                <a:tc rowSpan="2">
                  <a:txBody>
                    <a:bodyPr/>
                    <a:lstStyle/>
                    <a:p>
                      <a:pPr algn="just">
                        <a:spcAft>
                          <a:spcPts val="0"/>
                        </a:spcAft>
                      </a:pPr>
                      <a:r>
                        <a:rPr lang="it-IT" sz="1100">
                          <a:latin typeface="Times New Roman"/>
                          <a:ea typeface="Calibri"/>
                          <a:cs typeface="Times New Roman"/>
                        </a:rPr>
                        <a:t>O2 - Dezvoltarea competenţelor generale şi specifice în predarea limbii şi literaturii române, pe parcursul a 7 luni;</a:t>
                      </a:r>
                      <a:endParaRPr lang="en-US" sz="110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dirty="0">
                          <a:latin typeface="Times New Roman"/>
                          <a:ea typeface="Calibri"/>
                          <a:cs typeface="Times New Roman"/>
                        </a:rPr>
                        <a:t>„</a:t>
                      </a:r>
                      <a:r>
                        <a:rPr lang="en-US" sz="1100" dirty="0" err="1">
                          <a:latin typeface="Times New Roman"/>
                          <a:ea typeface="Calibri"/>
                          <a:cs typeface="Times New Roman"/>
                        </a:rPr>
                        <a:t>Eminescu</a:t>
                      </a:r>
                      <a:r>
                        <a:rPr lang="en-US" sz="1100" dirty="0">
                          <a:latin typeface="Times New Roman"/>
                          <a:ea typeface="Calibri"/>
                          <a:cs typeface="Times New Roman"/>
                        </a:rPr>
                        <a:t> - poet </a:t>
                      </a:r>
                      <a:r>
                        <a:rPr lang="en-US" sz="1100" dirty="0" err="1">
                          <a:latin typeface="Times New Roman"/>
                          <a:ea typeface="Calibri"/>
                          <a:cs typeface="Times New Roman"/>
                        </a:rPr>
                        <a:t>nepereche</a:t>
                      </a:r>
                      <a:r>
                        <a:rPr lang="en-US" sz="1100" dirty="0">
                          <a:latin typeface="Times New Roman"/>
                          <a:ea typeface="Calibri"/>
                          <a:cs typeface="Times New Roman"/>
                        </a:rPr>
                        <a:t>”</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100">
                          <a:latin typeface="Times New Roman"/>
                          <a:ea typeface="Calibri"/>
                          <a:cs typeface="Times New Roman"/>
                        </a:rPr>
                        <a:t>Preda Mihaela Laura</a:t>
                      </a:r>
                      <a:endParaRPr lang="en-US" sz="110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9043">
                <a:tc vMerge="1">
                  <a:txBody>
                    <a:bodyPr/>
                    <a:lstStyle/>
                    <a:p>
                      <a:endParaRPr lang="en-US"/>
                    </a:p>
                  </a:txBody>
                  <a:tcPr/>
                </a:tc>
                <a:tc>
                  <a:txBody>
                    <a:bodyPr/>
                    <a:lstStyle/>
                    <a:p>
                      <a:pPr algn="just">
                        <a:spcAft>
                          <a:spcPts val="0"/>
                        </a:spcAft>
                      </a:pPr>
                      <a:r>
                        <a:rPr lang="it-IT" sz="1100">
                          <a:latin typeface="Times New Roman"/>
                          <a:ea typeface="Calibri"/>
                          <a:cs typeface="Times New Roman"/>
                        </a:rPr>
                        <a:t>Cerc de limba şi literatura română</a:t>
                      </a:r>
                      <a:endParaRPr lang="en-US" sz="110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ro-RO" sz="1100" dirty="0">
                          <a:latin typeface="Times New Roman"/>
                          <a:ea typeface="Calibri"/>
                          <a:cs typeface="Times New Roman"/>
                        </a:rPr>
                        <a:t>Mirea Daniela</a:t>
                      </a:r>
                      <a:endParaRPr lang="en-US" sz="1100" dirty="0">
                        <a:latin typeface="Palatino Linotype"/>
                        <a:ea typeface="Calibri"/>
                        <a:cs typeface="Times New Roman"/>
                      </a:endParaRPr>
                    </a:p>
                    <a:p>
                      <a:pPr algn="just">
                        <a:spcAft>
                          <a:spcPts val="0"/>
                        </a:spcAft>
                      </a:pPr>
                      <a:r>
                        <a:rPr lang="ro-RO" sz="1100" dirty="0">
                          <a:latin typeface="Times New Roman"/>
                          <a:ea typeface="Calibri"/>
                          <a:cs typeface="Times New Roman"/>
                        </a:rPr>
                        <a:t>Preda Mihaela Laura</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266">
                <a:tc rowSpan="2">
                  <a:txBody>
                    <a:bodyPr/>
                    <a:lstStyle/>
                    <a:p>
                      <a:pPr algn="just">
                        <a:spcAft>
                          <a:spcPts val="0"/>
                        </a:spcAft>
                      </a:pPr>
                      <a:r>
                        <a:rPr lang="it-IT" sz="1100">
                          <a:latin typeface="Times New Roman"/>
                          <a:ea typeface="Calibri"/>
                          <a:cs typeface="Times New Roman"/>
                        </a:rPr>
                        <a:t>O3 - promovarea capacităţilor creatoare a 40 de elevi pe parcursul a 6 luni;</a:t>
                      </a:r>
                      <a:endParaRPr lang="en-US" sz="110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a:latin typeface="Times New Roman"/>
                          <a:ea typeface="Calibri"/>
                          <a:cs typeface="Times New Roman"/>
                        </a:rPr>
                        <a:t>Caracterizări de personaje, dramatizări, descrieri, eseuri;</a:t>
                      </a:r>
                      <a:endParaRPr lang="en-US" sz="110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100" dirty="0">
                          <a:latin typeface="Times New Roman"/>
                          <a:ea typeface="Calibri"/>
                          <a:cs typeface="Times New Roman"/>
                        </a:rPr>
                        <a:t>Mirea Daniela</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800">
                <a:tc vMerge="1">
                  <a:txBody>
                    <a:bodyPr/>
                    <a:lstStyle/>
                    <a:p>
                      <a:endParaRPr lang="en-US"/>
                    </a:p>
                  </a:txBody>
                  <a:tcPr/>
                </a:tc>
                <a:tc>
                  <a:txBody>
                    <a:bodyPr/>
                    <a:lstStyle/>
                    <a:p>
                      <a:pPr algn="just">
                        <a:spcAft>
                          <a:spcPts val="0"/>
                        </a:spcAft>
                      </a:pPr>
                      <a:r>
                        <a:rPr lang="en-US" sz="1100">
                          <a:latin typeface="Times New Roman"/>
                          <a:ea typeface="Calibri"/>
                          <a:cs typeface="Times New Roman"/>
                        </a:rPr>
                        <a:t>Confecţionarea unor cărţi personalizate şi expoziţii cu acestea</a:t>
                      </a:r>
                      <a:endParaRPr lang="en-US" sz="110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100" dirty="0">
                          <a:latin typeface="Times New Roman"/>
                          <a:ea typeface="Calibri"/>
                          <a:cs typeface="Times New Roman"/>
                        </a:rPr>
                        <a:t>Preda Mihaela Laura</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081">
                <a:tc rowSpan="2">
                  <a:txBody>
                    <a:bodyPr/>
                    <a:lstStyle/>
                    <a:p>
                      <a:pPr algn="just">
                        <a:spcAft>
                          <a:spcPts val="0"/>
                        </a:spcAft>
                      </a:pPr>
                      <a:r>
                        <a:rPr lang="ro-RO" sz="1100" i="1" dirty="0">
                          <a:latin typeface="Times New Roman"/>
                          <a:ea typeface="Calibri"/>
                          <a:cs typeface="Times New Roman"/>
                        </a:rPr>
                        <a:t>O4 </a:t>
                      </a:r>
                      <a:r>
                        <a:rPr lang="ro-RO" sz="1100" dirty="0">
                          <a:latin typeface="Times New Roman"/>
                          <a:ea typeface="Calibri"/>
                          <a:cs typeface="Times New Roman"/>
                        </a:rPr>
                        <a:t>- Diseminarea rezultatelor proiectului în 10 unități școlare</a:t>
                      </a:r>
                      <a:r>
                        <a:rPr lang="ro-RO" sz="1100" dirty="0" smtClean="0">
                          <a:latin typeface="Times New Roman"/>
                          <a:ea typeface="Calibri"/>
                          <a:cs typeface="Times New Roman"/>
                        </a:rPr>
                        <a:t>,</a:t>
                      </a:r>
                      <a:r>
                        <a:rPr lang="en-US" sz="1100" dirty="0" smtClean="0">
                          <a:latin typeface="Times New Roman"/>
                          <a:ea typeface="Calibri"/>
                          <a:cs typeface="Times New Roman"/>
                        </a:rPr>
                        <a:t>   </a:t>
                      </a:r>
                      <a:r>
                        <a:rPr lang="ro-RO" sz="1100" dirty="0" smtClean="0">
                          <a:latin typeface="Times New Roman"/>
                          <a:ea typeface="Calibri"/>
                          <a:cs typeface="Times New Roman"/>
                        </a:rPr>
                        <a:t> </a:t>
                      </a:r>
                      <a:r>
                        <a:rPr lang="ro-RO" sz="1100" dirty="0">
                          <a:latin typeface="Times New Roman"/>
                          <a:ea typeface="Calibri"/>
                          <a:cs typeface="Times New Roman"/>
                        </a:rPr>
                        <a:t>într-un interval de 6 luni</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a:latin typeface="Times New Roman"/>
                          <a:ea typeface="Calibri"/>
                          <a:cs typeface="Times New Roman"/>
                        </a:rPr>
                        <a:t>Evaluarea rezultatelor</a:t>
                      </a:r>
                      <a:endParaRPr lang="en-US" sz="110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ro-RO" sz="1100" dirty="0">
                          <a:latin typeface="Times New Roman"/>
                          <a:ea typeface="Calibri"/>
                          <a:cs typeface="Times New Roman"/>
                        </a:rPr>
                        <a:t>Mirea Daniela </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666">
                <a:tc vMerge="1">
                  <a:txBody>
                    <a:bodyPr/>
                    <a:lstStyle/>
                    <a:p>
                      <a:endParaRPr lang="en-US"/>
                    </a:p>
                  </a:txBody>
                  <a:tcPr/>
                </a:tc>
                <a:tc>
                  <a:txBody>
                    <a:bodyPr/>
                    <a:lstStyle/>
                    <a:p>
                      <a:pPr algn="just">
                        <a:spcAft>
                          <a:spcPts val="0"/>
                        </a:spcAft>
                      </a:pPr>
                      <a:r>
                        <a:rPr lang="en-US" sz="1100">
                          <a:latin typeface="Times New Roman"/>
                          <a:ea typeface="Calibri"/>
                          <a:cs typeface="Times New Roman"/>
                        </a:rPr>
                        <a:t>Diseminarea rezultatelor</a:t>
                      </a:r>
                      <a:endParaRPr lang="en-US" sz="110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o-RO" sz="11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spcAft>
                          <a:spcPts val="0"/>
                        </a:spcAft>
                      </a:pPr>
                      <a:r>
                        <a:rPr lang="ro-RO" sz="1100" dirty="0">
                          <a:latin typeface="Times New Roman"/>
                          <a:ea typeface="Calibri"/>
                          <a:cs typeface="Times New Roman"/>
                        </a:rPr>
                        <a:t>Preda Mihaela Laura</a:t>
                      </a:r>
                      <a:endParaRPr lang="en-US" sz="1100" dirty="0">
                        <a:latin typeface="Palatino Linotype"/>
                        <a:ea typeface="Calibri"/>
                        <a:cs typeface="Times New Roman"/>
                      </a:endParaRPr>
                    </a:p>
                    <a:p>
                      <a:pPr algn="just">
                        <a:spcAft>
                          <a:spcPts val="0"/>
                        </a:spcAft>
                      </a:pPr>
                      <a:r>
                        <a:rPr lang="ro-RO" sz="1100" dirty="0">
                          <a:latin typeface="Times New Roman"/>
                          <a:ea typeface="Calibri"/>
                          <a:cs typeface="Times New Roman"/>
                        </a:rPr>
                        <a:t>Mirea Daniela</a:t>
                      </a:r>
                      <a:endParaRPr lang="en-US" sz="1100" dirty="0">
                        <a:latin typeface="Palatino Linotype"/>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9027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sz="2400" dirty="0" smtClean="0"/>
              <a:t>Stabilirea </a:t>
            </a:r>
            <a:r>
              <a:rPr lang="en-US" sz="2400" dirty="0" err="1" smtClean="0"/>
              <a:t>tematicii</a:t>
            </a:r>
            <a:r>
              <a:rPr lang="en-US" sz="2400" dirty="0" smtClean="0"/>
              <a:t> </a:t>
            </a:r>
            <a:r>
              <a:rPr lang="en-US" sz="2400" dirty="0" err="1" smtClean="0"/>
              <a:t>propuse</a:t>
            </a:r>
            <a:r>
              <a:rPr lang="en-US" sz="2400" dirty="0" smtClean="0"/>
              <a:t> </a:t>
            </a:r>
            <a:r>
              <a:rPr lang="en-US" sz="2400" dirty="0" err="1" smtClean="0"/>
              <a:t>spre</a:t>
            </a:r>
            <a:r>
              <a:rPr lang="en-US" sz="2400" dirty="0" smtClean="0"/>
              <a:t> </a:t>
            </a:r>
            <a:r>
              <a:rPr lang="en-US" sz="2400" dirty="0" err="1" smtClean="0"/>
              <a:t>abordare</a:t>
            </a:r>
            <a:r>
              <a:rPr lang="en-US" sz="2400" dirty="0" smtClean="0"/>
              <a:t> </a:t>
            </a:r>
            <a:r>
              <a:rPr lang="en-US" sz="2400" dirty="0" err="1" smtClean="0"/>
              <a:t>elevilor</a:t>
            </a:r>
            <a:r>
              <a:rPr lang="en-US" sz="2400" dirty="0" smtClean="0"/>
              <a:t> </a:t>
            </a:r>
            <a:r>
              <a:rPr lang="en-US" sz="2400" dirty="0" err="1" smtClean="0"/>
              <a:t>participanţi</a:t>
            </a:r>
            <a:r>
              <a:rPr lang="en-US" sz="2400" dirty="0" smtClean="0"/>
              <a:t> la </a:t>
            </a:r>
            <a:r>
              <a:rPr lang="en-US" sz="2400" dirty="0" err="1" smtClean="0"/>
              <a:t>proiect</a:t>
            </a:r>
            <a:r>
              <a:rPr lang="ro-RO" sz="2400" dirty="0" smtClean="0"/>
              <a:t>-Pânza de păianjen</a:t>
            </a:r>
            <a:endParaRPr lang="en-US" sz="2400" dirty="0" smtClean="0"/>
          </a:p>
        </p:txBody>
      </p:sp>
      <p:sp>
        <p:nvSpPr>
          <p:cNvPr id="4" name="Content Placeholder 3"/>
          <p:cNvSpPr>
            <a:spLocks noGrp="1"/>
          </p:cNvSpPr>
          <p:nvPr>
            <p:ph sz="quarter" idx="1"/>
          </p:nvPr>
        </p:nvSpPr>
        <p:spPr/>
        <p:txBody>
          <a:bodyPr/>
          <a:lstStyle/>
          <a:p>
            <a:endParaRPr lang="en-US" dirty="0" smtClean="0"/>
          </a:p>
          <a:p>
            <a:endParaRPr lang="en-US" dirty="0" smtClean="0"/>
          </a:p>
          <a:p>
            <a:endParaRPr lang="ro-RO" dirty="0" smtClean="0"/>
          </a:p>
        </p:txBody>
      </p:sp>
      <p:pic>
        <p:nvPicPr>
          <p:cNvPr id="1026" name="Picture 2" descr="C:\Users\Admin\Desktop\poze sc\IMG_20161021_095057.jpg"/>
          <p:cNvPicPr>
            <a:picLocks noChangeAspect="1" noChangeArrowheads="1"/>
          </p:cNvPicPr>
          <p:nvPr/>
        </p:nvPicPr>
        <p:blipFill>
          <a:blip r:embed="rId2" cstate="print"/>
          <a:srcRect/>
          <a:stretch>
            <a:fillRect/>
          </a:stretch>
        </p:blipFill>
        <p:spPr bwMode="auto">
          <a:xfrm>
            <a:off x="571472" y="1571612"/>
            <a:ext cx="3905277" cy="2928958"/>
          </a:xfrm>
          <a:prstGeom prst="rect">
            <a:avLst/>
          </a:prstGeom>
          <a:noFill/>
        </p:spPr>
      </p:pic>
      <p:pic>
        <p:nvPicPr>
          <p:cNvPr id="1027" name="Picture 3" descr="C:\Users\Admin\Desktop\poze sc\IMG_20161021_094849.jpg"/>
          <p:cNvPicPr>
            <a:picLocks noChangeAspect="1" noChangeArrowheads="1"/>
          </p:cNvPicPr>
          <p:nvPr/>
        </p:nvPicPr>
        <p:blipFill>
          <a:blip r:embed="rId3" cstate="print"/>
          <a:srcRect/>
          <a:stretch>
            <a:fillRect/>
          </a:stretch>
        </p:blipFill>
        <p:spPr bwMode="auto">
          <a:xfrm>
            <a:off x="5214942" y="2071678"/>
            <a:ext cx="3214710" cy="4286280"/>
          </a:xfrm>
          <a:prstGeom prst="rect">
            <a:avLst/>
          </a:prstGeom>
          <a:noFill/>
        </p:spPr>
      </p:pic>
    </p:spTree>
    <p:extLst>
      <p:ext uri="{BB962C8B-B14F-4D97-AF65-F5344CB8AC3E}">
        <p14:creationId xmlns:p14="http://schemas.microsoft.com/office/powerpoint/2010/main" val="3745673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Cerc de limba şi literatura română</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ro-RO" dirty="0" smtClean="0"/>
              <a:t>Roata sentimentelor-Octavian Goga</a:t>
            </a:r>
            <a:endParaRPr lang="en-US" dirty="0"/>
          </a:p>
        </p:txBody>
      </p:sp>
      <p:pic>
        <p:nvPicPr>
          <p:cNvPr id="2050" name="Picture 2" descr="C:\Users\Admin\Desktop\poze sc\IMG_20161111_094623.jpg"/>
          <p:cNvPicPr>
            <a:picLocks noChangeAspect="1" noChangeArrowheads="1"/>
          </p:cNvPicPr>
          <p:nvPr/>
        </p:nvPicPr>
        <p:blipFill>
          <a:blip r:embed="rId2" cstate="print"/>
          <a:srcRect/>
          <a:stretch>
            <a:fillRect/>
          </a:stretch>
        </p:blipFill>
        <p:spPr bwMode="auto">
          <a:xfrm>
            <a:off x="214282" y="2285992"/>
            <a:ext cx="4381530" cy="3286148"/>
          </a:xfrm>
          <a:prstGeom prst="rect">
            <a:avLst/>
          </a:prstGeom>
          <a:noFill/>
        </p:spPr>
      </p:pic>
      <p:pic>
        <p:nvPicPr>
          <p:cNvPr id="2051" name="Picture 3" descr="C:\Users\Admin\Desktop\poze sc\IMG_20161111_094506.jpg"/>
          <p:cNvPicPr>
            <a:picLocks noChangeAspect="1" noChangeArrowheads="1"/>
          </p:cNvPicPr>
          <p:nvPr/>
        </p:nvPicPr>
        <p:blipFill>
          <a:blip r:embed="rId3" cstate="print"/>
          <a:srcRect/>
          <a:stretch>
            <a:fillRect/>
          </a:stretch>
        </p:blipFill>
        <p:spPr bwMode="auto">
          <a:xfrm>
            <a:off x="4714876" y="3500438"/>
            <a:ext cx="4191029" cy="314327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Cerc de limba şi literatura română</a:t>
            </a:r>
            <a:r>
              <a:rPr lang="en-US" dirty="0" smtClean="0"/>
              <a:t/>
            </a:r>
            <a:br>
              <a:rPr lang="en-US" dirty="0" smtClean="0"/>
            </a:br>
            <a:endParaRPr lang="ro-RO" dirty="0"/>
          </a:p>
        </p:txBody>
      </p:sp>
      <p:sp>
        <p:nvSpPr>
          <p:cNvPr id="3" name="Content Placeholder 2"/>
          <p:cNvSpPr>
            <a:spLocks noGrp="1"/>
          </p:cNvSpPr>
          <p:nvPr>
            <p:ph sz="quarter" idx="1"/>
          </p:nvPr>
        </p:nvSpPr>
        <p:spPr/>
        <p:txBody>
          <a:bodyPr/>
          <a:lstStyle/>
          <a:p>
            <a:r>
              <a:rPr lang="ro-RO" dirty="0" smtClean="0"/>
              <a:t>Cubul-Alexandru Vlahuță, </a:t>
            </a:r>
            <a:r>
              <a:rPr lang="ro-RO" i="1" dirty="0" smtClean="0"/>
              <a:t>România pitorească</a:t>
            </a:r>
            <a:endParaRPr lang="ro-RO" i="1" dirty="0"/>
          </a:p>
        </p:txBody>
      </p:sp>
      <p:pic>
        <p:nvPicPr>
          <p:cNvPr id="3074" name="Picture 2" descr="C:\Users\Admin\Desktop\IMG_20161114_093346.jpg"/>
          <p:cNvPicPr>
            <a:picLocks noChangeAspect="1" noChangeArrowheads="1"/>
          </p:cNvPicPr>
          <p:nvPr/>
        </p:nvPicPr>
        <p:blipFill>
          <a:blip r:embed="rId2" cstate="print"/>
          <a:srcRect/>
          <a:stretch>
            <a:fillRect/>
          </a:stretch>
        </p:blipFill>
        <p:spPr bwMode="auto">
          <a:xfrm>
            <a:off x="285720" y="2714620"/>
            <a:ext cx="3714776" cy="2786082"/>
          </a:xfrm>
          <a:prstGeom prst="rect">
            <a:avLst/>
          </a:prstGeom>
          <a:noFill/>
        </p:spPr>
      </p:pic>
      <p:pic>
        <p:nvPicPr>
          <p:cNvPr id="3075" name="Picture 3" descr="C:\Users\Admin\Desktop\IMG_20161114_093143.jpg"/>
          <p:cNvPicPr>
            <a:picLocks noChangeAspect="1" noChangeArrowheads="1"/>
          </p:cNvPicPr>
          <p:nvPr/>
        </p:nvPicPr>
        <p:blipFill>
          <a:blip r:embed="rId3" cstate="print"/>
          <a:srcRect/>
          <a:stretch>
            <a:fillRect/>
          </a:stretch>
        </p:blipFill>
        <p:spPr bwMode="auto">
          <a:xfrm>
            <a:off x="4429124" y="3500438"/>
            <a:ext cx="4095779" cy="307183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725602"/>
          </a:xfrm>
        </p:spPr>
        <p:txBody>
          <a:bodyPr>
            <a:normAutofit fontScale="90000"/>
          </a:bodyPr>
          <a:lstStyle/>
          <a:p>
            <a:r>
              <a:rPr lang="ro-RO" i="1" dirty="0" smtClean="0"/>
              <a:t/>
            </a:r>
            <a:br>
              <a:rPr lang="ro-RO" i="1" dirty="0" smtClean="0"/>
            </a:br>
            <a:r>
              <a:rPr lang="ro-RO" i="1" dirty="0" smtClean="0"/>
              <a:t/>
            </a:r>
            <a:br>
              <a:rPr lang="ro-RO" i="1" dirty="0" smtClean="0"/>
            </a:br>
            <a:r>
              <a:rPr lang="ro-RO" i="1" dirty="0" smtClean="0"/>
              <a:t/>
            </a:r>
            <a:br>
              <a:rPr lang="ro-RO" i="1" dirty="0" smtClean="0"/>
            </a:br>
            <a:r>
              <a:rPr lang="ro-RO" i="1" dirty="0" smtClean="0"/>
              <a:t/>
            </a:r>
            <a:br>
              <a:rPr lang="ro-RO" i="1" dirty="0" smtClean="0"/>
            </a:br>
            <a:r>
              <a:rPr lang="en-US" i="1" dirty="0" smtClean="0"/>
              <a:t>CLASIC</a:t>
            </a:r>
            <a:r>
              <a:rPr lang="ro-RO" i="1" dirty="0" smtClean="0"/>
              <a:t> ŞI MODERN ÎN PROCESUL DE PREDARE-ÎNVĂŢARE A LIMBII ŞI LITERATURII ROMÂNE-referat</a:t>
            </a:r>
            <a:r>
              <a:rPr lang="ro-RO" dirty="0" smtClean="0"/>
              <a:t/>
            </a:r>
            <a:br>
              <a:rPr lang="ro-RO" dirty="0" smtClean="0"/>
            </a:br>
            <a:endParaRPr lang="ro-RO" dirty="0"/>
          </a:p>
        </p:txBody>
      </p:sp>
      <p:sp>
        <p:nvSpPr>
          <p:cNvPr id="3" name="Content Placeholder 2"/>
          <p:cNvSpPr>
            <a:spLocks noGrp="1"/>
          </p:cNvSpPr>
          <p:nvPr>
            <p:ph sz="quarter" idx="1"/>
          </p:nvPr>
        </p:nvSpPr>
        <p:spPr/>
        <p:txBody>
          <a:bodyPr>
            <a:normAutofit fontScale="85000" lnSpcReduction="20000"/>
          </a:bodyPr>
          <a:lstStyle/>
          <a:p>
            <a:r>
              <a:rPr lang="en-US" dirty="0" err="1" smtClean="0"/>
              <a:t>Şcoala</a:t>
            </a:r>
            <a:r>
              <a:rPr lang="en-US" dirty="0" smtClean="0"/>
              <a:t> a </a:t>
            </a:r>
            <a:r>
              <a:rPr lang="en-US" dirty="0" err="1" smtClean="0"/>
              <a:t>reprezentat</a:t>
            </a:r>
            <a:r>
              <a:rPr lang="en-US" dirty="0" smtClean="0"/>
              <a:t> </a:t>
            </a:r>
            <a:r>
              <a:rPr lang="en-US" dirty="0" err="1" smtClean="0"/>
              <a:t>dintotdeauna</a:t>
            </a:r>
            <a:r>
              <a:rPr lang="en-US" dirty="0" smtClean="0"/>
              <a:t> o </a:t>
            </a:r>
            <a:r>
              <a:rPr lang="en-US" dirty="0" err="1" smtClean="0"/>
              <a:t>etapă</a:t>
            </a:r>
            <a:r>
              <a:rPr lang="en-US" dirty="0" smtClean="0"/>
              <a:t> </a:t>
            </a:r>
            <a:r>
              <a:rPr lang="en-US" dirty="0" err="1" smtClean="0"/>
              <a:t>importantă</a:t>
            </a:r>
            <a:r>
              <a:rPr lang="en-US" dirty="0" smtClean="0"/>
              <a:t>, </a:t>
            </a:r>
            <a:r>
              <a:rPr lang="en-US" dirty="0" err="1" smtClean="0"/>
              <a:t>atât</a:t>
            </a:r>
            <a:r>
              <a:rPr lang="en-US" dirty="0" smtClean="0"/>
              <a:t> </a:t>
            </a:r>
            <a:r>
              <a:rPr lang="en-US" dirty="0" err="1" smtClean="0"/>
              <a:t>în</a:t>
            </a:r>
            <a:r>
              <a:rPr lang="en-US" dirty="0" smtClean="0"/>
              <a:t> </a:t>
            </a:r>
            <a:r>
              <a:rPr lang="en-US" dirty="0" err="1" smtClean="0"/>
              <a:t>educaţia</a:t>
            </a:r>
            <a:r>
              <a:rPr lang="en-US" dirty="0" smtClean="0"/>
              <a:t>, </a:t>
            </a:r>
            <a:r>
              <a:rPr lang="en-US" dirty="0" err="1" smtClean="0"/>
              <a:t>cât</a:t>
            </a:r>
            <a:r>
              <a:rPr lang="en-US" dirty="0" smtClean="0"/>
              <a:t> </a:t>
            </a:r>
            <a:r>
              <a:rPr lang="en-US" dirty="0" err="1" smtClean="0"/>
              <a:t>şi</a:t>
            </a:r>
            <a:r>
              <a:rPr lang="en-US" dirty="0" smtClean="0"/>
              <a:t> </a:t>
            </a:r>
            <a:r>
              <a:rPr lang="en-US" dirty="0" err="1" smtClean="0"/>
              <a:t>în</a:t>
            </a:r>
            <a:r>
              <a:rPr lang="en-US" dirty="0" smtClean="0"/>
              <a:t> </a:t>
            </a:r>
            <a:r>
              <a:rPr lang="en-US" dirty="0" err="1" smtClean="0"/>
              <a:t>formarea</a:t>
            </a:r>
            <a:r>
              <a:rPr lang="en-US" dirty="0" smtClean="0"/>
              <a:t> </a:t>
            </a:r>
            <a:r>
              <a:rPr lang="en-US" dirty="0" err="1" smtClean="0"/>
              <a:t>individului</a:t>
            </a:r>
            <a:r>
              <a:rPr lang="en-US" dirty="0" smtClean="0"/>
              <a:t>. </a:t>
            </a:r>
            <a:r>
              <a:rPr lang="en-US" dirty="0" err="1" smtClean="0"/>
              <a:t>Deşi</a:t>
            </a:r>
            <a:r>
              <a:rPr lang="en-US" dirty="0" smtClean="0"/>
              <a:t> de-a </a:t>
            </a:r>
            <a:r>
              <a:rPr lang="en-US" dirty="0" err="1" smtClean="0"/>
              <a:t>lungul</a:t>
            </a:r>
            <a:r>
              <a:rPr lang="en-US" dirty="0" smtClean="0"/>
              <a:t> </a:t>
            </a:r>
            <a:r>
              <a:rPr lang="en-US" dirty="0" err="1" smtClean="0"/>
              <a:t>timpului</a:t>
            </a:r>
            <a:r>
              <a:rPr lang="en-US" dirty="0" smtClean="0"/>
              <a:t> </a:t>
            </a:r>
            <a:r>
              <a:rPr lang="en-US" dirty="0" err="1" smtClean="0"/>
              <a:t>tehnologia</a:t>
            </a:r>
            <a:r>
              <a:rPr lang="en-US" dirty="0" smtClean="0"/>
              <a:t> s-a </a:t>
            </a:r>
            <a:r>
              <a:rPr lang="en-US" dirty="0" err="1" smtClean="0"/>
              <a:t>dezvoltat</a:t>
            </a:r>
            <a:r>
              <a:rPr lang="en-US" dirty="0" smtClean="0"/>
              <a:t>, </a:t>
            </a:r>
            <a:r>
              <a:rPr lang="en-US" dirty="0" err="1" smtClean="0"/>
              <a:t>mijloacele</a:t>
            </a:r>
            <a:r>
              <a:rPr lang="en-US" dirty="0" smtClean="0"/>
              <a:t> </a:t>
            </a:r>
            <a:r>
              <a:rPr lang="en-US" dirty="0" err="1" smtClean="0"/>
              <a:t>şi</a:t>
            </a:r>
            <a:r>
              <a:rPr lang="en-US" dirty="0" smtClean="0"/>
              <a:t> </a:t>
            </a:r>
            <a:r>
              <a:rPr lang="en-US" dirty="0" err="1" smtClean="0"/>
              <a:t>metodele</a:t>
            </a:r>
            <a:r>
              <a:rPr lang="en-US" dirty="0" smtClean="0"/>
              <a:t> de </a:t>
            </a:r>
            <a:r>
              <a:rPr lang="en-US" dirty="0" err="1" smtClean="0"/>
              <a:t>predare</a:t>
            </a:r>
            <a:r>
              <a:rPr lang="en-US" dirty="0" smtClean="0"/>
              <a:t>  au </a:t>
            </a:r>
            <a:r>
              <a:rPr lang="en-US" dirty="0" err="1" smtClean="0"/>
              <a:t>ţinut</a:t>
            </a:r>
            <a:r>
              <a:rPr lang="en-US" dirty="0" smtClean="0"/>
              <a:t> </a:t>
            </a:r>
            <a:r>
              <a:rPr lang="en-US" dirty="0" err="1" smtClean="0"/>
              <a:t>întodeauna</a:t>
            </a:r>
            <a:r>
              <a:rPr lang="en-US" dirty="0" smtClean="0"/>
              <a:t> pa</a:t>
            </a:r>
            <a:r>
              <a:rPr lang="ro-RO" dirty="0" smtClean="0"/>
              <a:t>sul.</a:t>
            </a:r>
            <a:r>
              <a:rPr lang="en-US" b="1" dirty="0" smtClean="0"/>
              <a:t> </a:t>
            </a:r>
            <a:endParaRPr lang="ro-RO" b="1" dirty="0" smtClean="0"/>
          </a:p>
          <a:p>
            <a:r>
              <a:rPr lang="en-US" b="1" dirty="0" err="1" smtClean="0"/>
              <a:t>Ce</a:t>
            </a:r>
            <a:r>
              <a:rPr lang="en-US" b="1" dirty="0" smtClean="0"/>
              <a:t> </a:t>
            </a:r>
            <a:r>
              <a:rPr lang="en-US" b="1" dirty="0" err="1" smtClean="0"/>
              <a:t>înseamnă</a:t>
            </a:r>
            <a:r>
              <a:rPr lang="en-US" b="1" dirty="0" smtClean="0"/>
              <a:t> de </a:t>
            </a:r>
            <a:r>
              <a:rPr lang="en-US" b="1" dirty="0" err="1" smtClean="0"/>
              <a:t>fapt</a:t>
            </a:r>
            <a:r>
              <a:rPr lang="en-US" b="1" dirty="0" smtClean="0"/>
              <a:t> </a:t>
            </a:r>
            <a:r>
              <a:rPr lang="en-US" b="1" dirty="0" err="1" smtClean="0"/>
              <a:t>clasic</a:t>
            </a:r>
            <a:r>
              <a:rPr lang="en-US" b="1" dirty="0" smtClean="0"/>
              <a:t>?</a:t>
            </a:r>
            <a:endParaRPr lang="ro-RO" dirty="0" smtClean="0"/>
          </a:p>
          <a:p>
            <a:pPr algn="just"/>
            <a:r>
              <a:rPr lang="ro-RO" dirty="0" smtClean="0"/>
              <a:t>   </a:t>
            </a:r>
            <a:r>
              <a:rPr lang="en-US" dirty="0" smtClean="0"/>
              <a:t>Un </a:t>
            </a:r>
            <a:r>
              <a:rPr lang="en-US" dirty="0" err="1" smtClean="0"/>
              <a:t>cadru</a:t>
            </a:r>
            <a:r>
              <a:rPr lang="en-US" dirty="0" smtClean="0"/>
              <a:t> </a:t>
            </a:r>
            <a:r>
              <a:rPr lang="en-US" dirty="0" err="1" smtClean="0"/>
              <a:t>clasic</a:t>
            </a:r>
            <a:r>
              <a:rPr lang="en-US" dirty="0" smtClean="0"/>
              <a:t> </a:t>
            </a:r>
            <a:r>
              <a:rPr lang="en-US" dirty="0" err="1" smtClean="0"/>
              <a:t>reprezintă</a:t>
            </a:r>
            <a:r>
              <a:rPr lang="en-US" dirty="0" smtClean="0"/>
              <a:t> </a:t>
            </a:r>
            <a:r>
              <a:rPr lang="en-US" dirty="0" err="1" smtClean="0"/>
              <a:t>acelaşi</a:t>
            </a:r>
            <a:r>
              <a:rPr lang="en-US" dirty="0" smtClean="0"/>
              <a:t> </a:t>
            </a:r>
            <a:r>
              <a:rPr lang="en-US" dirty="0" err="1" smtClean="0"/>
              <a:t>cadru</a:t>
            </a:r>
            <a:r>
              <a:rPr lang="en-US" dirty="0" smtClean="0"/>
              <a:t> </a:t>
            </a:r>
            <a:r>
              <a:rPr lang="en-US" dirty="0" err="1" smtClean="0"/>
              <a:t>în</a:t>
            </a:r>
            <a:r>
              <a:rPr lang="en-US" dirty="0" smtClean="0"/>
              <a:t> care au </a:t>
            </a:r>
            <a:r>
              <a:rPr lang="en-US" dirty="0" err="1" smtClean="0"/>
              <a:t>învăţat</a:t>
            </a:r>
            <a:r>
              <a:rPr lang="en-US" dirty="0" smtClean="0"/>
              <a:t> </a:t>
            </a:r>
            <a:r>
              <a:rPr lang="en-US" dirty="0" err="1" smtClean="0"/>
              <a:t>şi</a:t>
            </a:r>
            <a:r>
              <a:rPr lang="en-US" dirty="0" smtClean="0"/>
              <a:t> </a:t>
            </a:r>
            <a:r>
              <a:rPr lang="en-US" dirty="0" err="1" smtClean="0"/>
              <a:t>generaţiile</a:t>
            </a:r>
            <a:r>
              <a:rPr lang="en-US" dirty="0" smtClean="0"/>
              <a:t> </a:t>
            </a:r>
            <a:r>
              <a:rPr lang="en-US" dirty="0" err="1" smtClean="0"/>
              <a:t>trecute</a:t>
            </a:r>
            <a:r>
              <a:rPr lang="en-US" dirty="0" smtClean="0"/>
              <a:t>. </a:t>
            </a:r>
            <a:r>
              <a:rPr lang="en-US" dirty="0" err="1" smtClean="0"/>
              <a:t>Acesta</a:t>
            </a:r>
            <a:r>
              <a:rPr lang="en-US" dirty="0" smtClean="0"/>
              <a:t> se </a:t>
            </a:r>
            <a:r>
              <a:rPr lang="en-US" dirty="0" err="1" smtClean="0"/>
              <a:t>referă</a:t>
            </a:r>
            <a:r>
              <a:rPr lang="en-US" dirty="0" smtClean="0"/>
              <a:t> la o </a:t>
            </a:r>
            <a:r>
              <a:rPr lang="en-US" dirty="0" err="1" smtClean="0"/>
              <a:t>clasă</a:t>
            </a:r>
            <a:r>
              <a:rPr lang="en-US" dirty="0" smtClean="0"/>
              <a:t> </a:t>
            </a:r>
            <a:r>
              <a:rPr lang="en-US" dirty="0" err="1" smtClean="0"/>
              <a:t>în</a:t>
            </a:r>
            <a:r>
              <a:rPr lang="en-US" dirty="0" smtClean="0"/>
              <a:t> care </a:t>
            </a:r>
            <a:r>
              <a:rPr lang="en-US" dirty="0" err="1" smtClean="0"/>
              <a:t>elevii</a:t>
            </a:r>
            <a:r>
              <a:rPr lang="en-US" dirty="0" smtClean="0"/>
              <a:t> </a:t>
            </a:r>
            <a:r>
              <a:rPr lang="en-US" dirty="0" err="1" smtClean="0"/>
              <a:t>stau</a:t>
            </a:r>
            <a:r>
              <a:rPr lang="en-US" dirty="0" smtClean="0"/>
              <a:t> </a:t>
            </a:r>
            <a:r>
              <a:rPr lang="en-US" dirty="0" err="1" smtClean="0"/>
              <a:t>câte</a:t>
            </a:r>
            <a:r>
              <a:rPr lang="en-US" dirty="0" smtClean="0"/>
              <a:t> </a:t>
            </a:r>
            <a:r>
              <a:rPr lang="en-US" dirty="0" err="1" smtClean="0"/>
              <a:t>doi</a:t>
            </a:r>
            <a:r>
              <a:rPr lang="en-US" dirty="0" smtClean="0"/>
              <a:t> </a:t>
            </a:r>
            <a:r>
              <a:rPr lang="en-US" dirty="0" err="1" smtClean="0"/>
              <a:t>în</a:t>
            </a:r>
            <a:r>
              <a:rPr lang="en-US" dirty="0" smtClean="0"/>
              <a:t> </a:t>
            </a:r>
            <a:r>
              <a:rPr lang="en-US" dirty="0" err="1" smtClean="0"/>
              <a:t>bancă</a:t>
            </a:r>
            <a:r>
              <a:rPr lang="en-US" dirty="0" smtClean="0"/>
              <a:t>, </a:t>
            </a:r>
            <a:r>
              <a:rPr lang="en-US" dirty="0" err="1" smtClean="0"/>
              <a:t>aşezaţi</a:t>
            </a:r>
            <a:r>
              <a:rPr lang="en-US" dirty="0" smtClean="0"/>
              <a:t> </a:t>
            </a:r>
            <a:r>
              <a:rPr lang="en-US" dirty="0" err="1" smtClean="0"/>
              <a:t>pe</a:t>
            </a:r>
            <a:r>
              <a:rPr lang="en-US" dirty="0" smtClean="0"/>
              <a:t> </a:t>
            </a:r>
            <a:r>
              <a:rPr lang="en-US" dirty="0" err="1" smtClean="0"/>
              <a:t>rânduri</a:t>
            </a:r>
            <a:r>
              <a:rPr lang="en-US" dirty="0" smtClean="0"/>
              <a:t> </a:t>
            </a:r>
            <a:r>
              <a:rPr lang="en-US" dirty="0" err="1" smtClean="0"/>
              <a:t>paralele</a:t>
            </a:r>
            <a:r>
              <a:rPr lang="en-US" dirty="0" smtClean="0"/>
              <a:t> </a:t>
            </a:r>
            <a:r>
              <a:rPr lang="en-US" dirty="0" err="1" smtClean="0"/>
              <a:t>în</a:t>
            </a:r>
            <a:r>
              <a:rPr lang="en-US" dirty="0" smtClean="0"/>
              <a:t> </a:t>
            </a:r>
            <a:r>
              <a:rPr lang="en-US" dirty="0" err="1" smtClean="0"/>
              <a:t>faţa</a:t>
            </a:r>
            <a:r>
              <a:rPr lang="en-US" dirty="0" smtClean="0"/>
              <a:t> </a:t>
            </a:r>
            <a:r>
              <a:rPr lang="en-US" dirty="0" err="1" smtClean="0"/>
              <a:t>unui</a:t>
            </a:r>
            <a:r>
              <a:rPr lang="en-US" dirty="0" smtClean="0"/>
              <a:t> </a:t>
            </a:r>
            <a:r>
              <a:rPr lang="en-US" dirty="0" err="1" smtClean="0"/>
              <a:t>profesor</a:t>
            </a:r>
            <a:r>
              <a:rPr lang="en-US" dirty="0" smtClean="0"/>
              <a:t> .</a:t>
            </a:r>
            <a:r>
              <a:rPr lang="en-US" b="1" dirty="0" smtClean="0"/>
              <a:t> </a:t>
            </a:r>
            <a:endParaRPr lang="ro-RO" b="1" dirty="0" smtClean="0"/>
          </a:p>
          <a:p>
            <a:pPr algn="just"/>
            <a:r>
              <a:rPr lang="en-US" b="1" dirty="0" smtClean="0"/>
              <a:t>Cum </a:t>
            </a:r>
            <a:r>
              <a:rPr lang="en-US" b="1" dirty="0" err="1" smtClean="0"/>
              <a:t>ar</a:t>
            </a:r>
            <a:r>
              <a:rPr lang="en-US" b="1" dirty="0" smtClean="0"/>
              <a:t> </a:t>
            </a:r>
            <a:r>
              <a:rPr lang="en-US" b="1" dirty="0" err="1" smtClean="0"/>
              <a:t>arata</a:t>
            </a:r>
            <a:r>
              <a:rPr lang="en-US" b="1" dirty="0" smtClean="0"/>
              <a:t> o </a:t>
            </a:r>
            <a:r>
              <a:rPr lang="en-US" b="1" dirty="0" err="1" smtClean="0"/>
              <a:t>şcoală</a:t>
            </a:r>
            <a:r>
              <a:rPr lang="en-US" b="1" dirty="0" smtClean="0"/>
              <a:t> </a:t>
            </a:r>
            <a:r>
              <a:rPr lang="en-US" b="1" dirty="0" err="1" smtClean="0"/>
              <a:t>modernă</a:t>
            </a:r>
            <a:r>
              <a:rPr lang="en-US" b="1" dirty="0" smtClean="0"/>
              <a:t> ?</a:t>
            </a:r>
            <a:endParaRPr lang="ro-RO" dirty="0" smtClean="0"/>
          </a:p>
          <a:p>
            <a:pPr algn="just">
              <a:buNone/>
            </a:pPr>
            <a:r>
              <a:rPr lang="ro-RO" dirty="0" smtClean="0"/>
              <a:t>    </a:t>
            </a:r>
            <a:r>
              <a:rPr lang="en-US" dirty="0" err="1" smtClean="0"/>
              <a:t>Elevii</a:t>
            </a:r>
            <a:r>
              <a:rPr lang="en-US" dirty="0" smtClean="0"/>
              <a:t> </a:t>
            </a:r>
            <a:r>
              <a:rPr lang="en-US" dirty="0" err="1" smtClean="0"/>
              <a:t>sunt</a:t>
            </a:r>
            <a:r>
              <a:rPr lang="en-US" dirty="0" smtClean="0"/>
              <a:t> </a:t>
            </a:r>
            <a:r>
              <a:rPr lang="en-US" dirty="0" err="1" smtClean="0"/>
              <a:t>pretutindeni</a:t>
            </a:r>
            <a:r>
              <a:rPr lang="en-US" dirty="0" smtClean="0"/>
              <a:t> </a:t>
            </a:r>
            <a:r>
              <a:rPr lang="en-US" dirty="0" err="1" smtClean="0"/>
              <a:t>în</a:t>
            </a:r>
            <a:r>
              <a:rPr lang="en-US" dirty="0" smtClean="0"/>
              <a:t> </a:t>
            </a:r>
            <a:r>
              <a:rPr lang="en-US" dirty="0" err="1" smtClean="0"/>
              <a:t>clasă</a:t>
            </a:r>
            <a:r>
              <a:rPr lang="en-US" dirty="0" smtClean="0"/>
              <a:t>.</a:t>
            </a:r>
            <a:endParaRPr lang="ro-RO" dirty="0" smtClean="0"/>
          </a:p>
          <a:p>
            <a:pPr algn="just">
              <a:buNone/>
            </a:pPr>
            <a:r>
              <a:rPr lang="ro-RO" dirty="0" smtClean="0"/>
              <a:t>    </a:t>
            </a:r>
            <a:r>
              <a:rPr lang="en-US" dirty="0" err="1" smtClean="0"/>
              <a:t>Ei</a:t>
            </a:r>
            <a:r>
              <a:rPr lang="en-US" dirty="0" smtClean="0"/>
              <a:t> se </a:t>
            </a:r>
            <a:r>
              <a:rPr lang="en-US" dirty="0" err="1" smtClean="0"/>
              <a:t>grupează</a:t>
            </a:r>
            <a:r>
              <a:rPr lang="en-US" dirty="0" smtClean="0"/>
              <a:t> / </a:t>
            </a:r>
            <a:r>
              <a:rPr lang="en-US" dirty="0" err="1" smtClean="0"/>
              <a:t>sunt</a:t>
            </a:r>
            <a:r>
              <a:rPr lang="en-US" dirty="0" smtClean="0"/>
              <a:t> </a:t>
            </a:r>
            <a:r>
              <a:rPr lang="en-US" dirty="0" err="1" smtClean="0"/>
              <a:t>grupaţi</a:t>
            </a:r>
            <a:r>
              <a:rPr lang="en-US" dirty="0" smtClean="0"/>
              <a:t> </a:t>
            </a:r>
            <a:r>
              <a:rPr lang="en-US" dirty="0" err="1" smtClean="0"/>
              <a:t>potrivit</a:t>
            </a:r>
            <a:r>
              <a:rPr lang="en-US" dirty="0" smtClean="0"/>
              <a:t> </a:t>
            </a:r>
            <a:r>
              <a:rPr lang="en-US" dirty="0" err="1" smtClean="0"/>
              <a:t>opţiunilor</a:t>
            </a:r>
            <a:r>
              <a:rPr lang="en-US" dirty="0" smtClean="0"/>
              <a:t> de </a:t>
            </a:r>
            <a:r>
              <a:rPr lang="en-US" dirty="0" err="1" smtClean="0"/>
              <a:t>studiu</a:t>
            </a:r>
            <a:r>
              <a:rPr lang="en-US" dirty="0" smtClean="0"/>
              <a:t> </a:t>
            </a:r>
            <a:r>
              <a:rPr lang="en-US" dirty="0" err="1" smtClean="0"/>
              <a:t>şi</a:t>
            </a:r>
            <a:r>
              <a:rPr lang="en-US" dirty="0" smtClean="0"/>
              <a:t> </a:t>
            </a:r>
            <a:r>
              <a:rPr lang="en-US" dirty="0" err="1" smtClean="0"/>
              <a:t>resurselor</a:t>
            </a:r>
            <a:r>
              <a:rPr lang="en-US" dirty="0" smtClean="0"/>
              <a:t> </a:t>
            </a:r>
            <a:r>
              <a:rPr lang="en-US" dirty="0" err="1" smtClean="0"/>
              <a:t>asigurate</a:t>
            </a:r>
            <a:r>
              <a:rPr lang="en-US" dirty="0" smtClean="0"/>
              <a:t> de </a:t>
            </a:r>
            <a:r>
              <a:rPr lang="en-US" dirty="0" err="1" smtClean="0"/>
              <a:t>profesor</a:t>
            </a:r>
            <a:r>
              <a:rPr lang="en-US" dirty="0" smtClean="0"/>
              <a:t>. </a:t>
            </a:r>
            <a:r>
              <a:rPr lang="en-US" dirty="0" err="1" smtClean="0"/>
              <a:t>Elevii</a:t>
            </a:r>
            <a:r>
              <a:rPr lang="en-US" dirty="0" smtClean="0"/>
              <a:t> </a:t>
            </a:r>
            <a:r>
              <a:rPr lang="en-US" dirty="0" err="1" smtClean="0"/>
              <a:t>privesc</a:t>
            </a:r>
            <a:r>
              <a:rPr lang="en-US" dirty="0" smtClean="0"/>
              <a:t> </a:t>
            </a:r>
            <a:r>
              <a:rPr lang="en-US" dirty="0" err="1" smtClean="0"/>
              <a:t>unii</a:t>
            </a:r>
            <a:r>
              <a:rPr lang="en-US" dirty="0" smtClean="0"/>
              <a:t> la </a:t>
            </a:r>
            <a:r>
              <a:rPr lang="en-US" dirty="0" err="1" smtClean="0"/>
              <a:t>alţii</a:t>
            </a:r>
            <a:r>
              <a:rPr lang="en-US" dirty="0" smtClean="0"/>
              <a:t>, </a:t>
            </a:r>
            <a:r>
              <a:rPr lang="en-US" dirty="0" err="1" smtClean="0"/>
              <a:t>faţă</a:t>
            </a:r>
            <a:r>
              <a:rPr lang="en-US" dirty="0" smtClean="0"/>
              <a:t> </a:t>
            </a:r>
            <a:r>
              <a:rPr lang="en-US" dirty="0" err="1" smtClean="0"/>
              <a:t>în</a:t>
            </a:r>
            <a:r>
              <a:rPr lang="en-US" dirty="0" smtClean="0"/>
              <a:t> </a:t>
            </a:r>
            <a:r>
              <a:rPr lang="en-US" dirty="0" err="1" smtClean="0"/>
              <a:t>faţă</a:t>
            </a:r>
            <a:r>
              <a:rPr lang="en-US" dirty="0" smtClean="0"/>
              <a:t>. </a:t>
            </a:r>
            <a:r>
              <a:rPr lang="en-US" dirty="0" err="1" smtClean="0"/>
              <a:t>Ei</a:t>
            </a:r>
            <a:r>
              <a:rPr lang="en-US" dirty="0" smtClean="0"/>
              <a:t> </a:t>
            </a:r>
            <a:r>
              <a:rPr lang="en-US" dirty="0" err="1" smtClean="0"/>
              <a:t>comunică</a:t>
            </a:r>
            <a:r>
              <a:rPr lang="en-US" dirty="0" smtClean="0"/>
              <a:t>. </a:t>
            </a:r>
            <a:r>
              <a:rPr lang="en-US" dirty="0" err="1" smtClean="0"/>
              <a:t>Toţi</a:t>
            </a:r>
            <a:r>
              <a:rPr lang="en-US" dirty="0" smtClean="0"/>
              <a:t> au </a:t>
            </a:r>
            <a:r>
              <a:rPr lang="en-US" dirty="0" err="1" smtClean="0"/>
              <a:t>şansa</a:t>
            </a:r>
            <a:r>
              <a:rPr lang="en-US" dirty="0" smtClean="0"/>
              <a:t> </a:t>
            </a:r>
            <a:r>
              <a:rPr lang="en-US" dirty="0" err="1" smtClean="0"/>
              <a:t>dialogului</a:t>
            </a:r>
            <a:r>
              <a:rPr lang="en-US" dirty="0" smtClean="0"/>
              <a:t> </a:t>
            </a:r>
            <a:r>
              <a:rPr lang="en-US" dirty="0" err="1" smtClean="0"/>
              <a:t>efectiv</a:t>
            </a:r>
            <a:r>
              <a:rPr lang="en-US" dirty="0" smtClean="0"/>
              <a:t>. </a:t>
            </a:r>
            <a:r>
              <a:rPr lang="en-US" dirty="0" err="1" smtClean="0"/>
              <a:t>În</a:t>
            </a:r>
            <a:r>
              <a:rPr lang="en-US" dirty="0" smtClean="0"/>
              <a:t> </a:t>
            </a:r>
            <a:r>
              <a:rPr lang="en-US" dirty="0" err="1" smtClean="0"/>
              <a:t>parteneriat</a:t>
            </a:r>
            <a:r>
              <a:rPr lang="en-US" dirty="0" smtClean="0"/>
              <a:t> cu </a:t>
            </a:r>
            <a:r>
              <a:rPr lang="en-US" dirty="0" err="1" smtClean="0"/>
              <a:t>profesorul</a:t>
            </a:r>
            <a:r>
              <a:rPr lang="en-US" dirty="0" smtClean="0"/>
              <a:t> </a:t>
            </a:r>
            <a:r>
              <a:rPr lang="en-US" dirty="0" err="1" smtClean="0"/>
              <a:t>ei</a:t>
            </a:r>
            <a:r>
              <a:rPr lang="en-US" dirty="0" smtClean="0"/>
              <a:t> </a:t>
            </a:r>
            <a:r>
              <a:rPr lang="en-US" dirty="0" err="1" smtClean="0"/>
              <a:t>vor</a:t>
            </a:r>
            <a:r>
              <a:rPr lang="en-US" dirty="0" smtClean="0"/>
              <a:t> </a:t>
            </a:r>
            <a:r>
              <a:rPr lang="en-US" dirty="0" err="1" smtClean="0"/>
              <a:t>găsi</a:t>
            </a:r>
            <a:r>
              <a:rPr lang="en-US" dirty="0" smtClean="0"/>
              <a:t> </a:t>
            </a:r>
            <a:r>
              <a:rPr lang="en-US" dirty="0" err="1" smtClean="0"/>
              <a:t>răspunsurile</a:t>
            </a:r>
            <a:r>
              <a:rPr lang="en-US" dirty="0" smtClean="0"/>
              <a:t>.</a:t>
            </a:r>
            <a:endParaRPr lang="ro-RO" dirty="0" smtClean="0"/>
          </a:p>
          <a:p>
            <a:pPr algn="just">
              <a:buNone/>
            </a:pPr>
            <a:r>
              <a:rPr lang="en-US" dirty="0" smtClean="0"/>
              <a:t> </a:t>
            </a:r>
            <a:endParaRPr lang="ro-RO" dirty="0" smtClean="0"/>
          </a:p>
          <a:p>
            <a:pPr algn="just"/>
            <a:endParaRPr lang="ro-RO"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643050"/>
          </a:xfrm>
        </p:spPr>
        <p:txBody>
          <a:bodyPr>
            <a:normAutofit fontScale="90000"/>
          </a:bodyPr>
          <a:lstStyle/>
          <a:p>
            <a:pPr lvl="0" fontAlgn="base">
              <a:spcAft>
                <a:spcPct val="0"/>
              </a:spcAft>
            </a:pPr>
            <a:r>
              <a:rPr lang="ro-RO" b="1" dirty="0" smtClean="0">
                <a:latin typeface="Times New Roman" pitchFamily="18" charset="0"/>
                <a:ea typeface="Calibri" pitchFamily="34" charset="0"/>
                <a:cs typeface="Times New Roman" pitchFamily="18" charset="0"/>
              </a:rPr>
              <a:t/>
            </a:r>
            <a:br>
              <a:rPr lang="ro-RO" b="1" dirty="0" smtClean="0">
                <a:latin typeface="Times New Roman" pitchFamily="18" charset="0"/>
                <a:ea typeface="Calibri" pitchFamily="34" charset="0"/>
                <a:cs typeface="Times New Roman" pitchFamily="18" charset="0"/>
              </a:rPr>
            </a:br>
            <a:r>
              <a:rPr lang="ro-RO" b="1" dirty="0" smtClean="0">
                <a:latin typeface="Times New Roman" pitchFamily="18" charset="0"/>
                <a:ea typeface="Calibri" pitchFamily="34" charset="0"/>
                <a:cs typeface="Times New Roman" pitchFamily="18" charset="0"/>
              </a:rPr>
              <a:t/>
            </a:r>
            <a:br>
              <a:rPr lang="ro-RO" b="1" dirty="0" smtClean="0">
                <a:latin typeface="Times New Roman" pitchFamily="18" charset="0"/>
                <a:ea typeface="Calibri" pitchFamily="34" charset="0"/>
                <a:cs typeface="Times New Roman" pitchFamily="18" charset="0"/>
              </a:rPr>
            </a:br>
            <a:r>
              <a:rPr lang="ro-RO" b="1" dirty="0" smtClean="0">
                <a:latin typeface="Times New Roman" pitchFamily="18" charset="0"/>
                <a:ea typeface="Calibri" pitchFamily="34" charset="0"/>
                <a:cs typeface="Times New Roman" pitchFamily="18" charset="0"/>
              </a:rPr>
              <a:t/>
            </a:r>
            <a:br>
              <a:rPr lang="ro-RO" b="1" dirty="0" smtClean="0">
                <a:latin typeface="Times New Roman" pitchFamily="18" charset="0"/>
                <a:ea typeface="Calibri" pitchFamily="34" charset="0"/>
                <a:cs typeface="Times New Roman" pitchFamily="18" charset="0"/>
              </a:rPr>
            </a:br>
            <a:r>
              <a:rPr lang="ro-RO" b="1" dirty="0" smtClean="0">
                <a:latin typeface="Times New Roman" pitchFamily="18" charset="0"/>
                <a:ea typeface="Calibri" pitchFamily="34" charset="0"/>
                <a:cs typeface="Times New Roman" pitchFamily="18" charset="0"/>
              </a:rPr>
              <a:t/>
            </a:r>
            <a:br>
              <a:rPr lang="ro-RO" b="1" dirty="0" smtClean="0">
                <a:latin typeface="Times New Roman" pitchFamily="18" charset="0"/>
                <a:ea typeface="Calibri" pitchFamily="34" charset="0"/>
                <a:cs typeface="Times New Roman" pitchFamily="18" charset="0"/>
              </a:rPr>
            </a:br>
            <a:r>
              <a:rPr lang="ro-RO" b="1" dirty="0" smtClean="0">
                <a:latin typeface="Times New Roman" pitchFamily="18" charset="0"/>
                <a:ea typeface="Calibri" pitchFamily="34" charset="0"/>
                <a:cs typeface="Times New Roman" pitchFamily="18" charset="0"/>
              </a:rPr>
              <a:t/>
            </a:r>
            <a:br>
              <a:rPr lang="ro-RO" b="1" dirty="0" smtClean="0">
                <a:latin typeface="Times New Roman" pitchFamily="18" charset="0"/>
                <a:ea typeface="Calibri" pitchFamily="34" charset="0"/>
                <a:cs typeface="Times New Roman" pitchFamily="18" charset="0"/>
              </a:rPr>
            </a:br>
            <a:r>
              <a:rPr lang="ro-RO" b="1" dirty="0" smtClean="0">
                <a:latin typeface="Times New Roman" pitchFamily="18" charset="0"/>
                <a:ea typeface="Calibri" pitchFamily="34" charset="0"/>
                <a:cs typeface="Times New Roman" pitchFamily="18" charset="0"/>
              </a:rPr>
              <a:t>p</a:t>
            </a:r>
            <a:r>
              <a:rPr lang="ro-RO" sz="2000" b="1" dirty="0" smtClean="0">
                <a:latin typeface="Times New Roman" pitchFamily="18" charset="0"/>
                <a:ea typeface="Calibri" pitchFamily="34" charset="0"/>
                <a:cs typeface="Times New Roman" pitchFamily="18" charset="0"/>
              </a:rPr>
              <a:t>rocesul de predare-învățare al limbii și literaturii române trebuie să se adapteze.</a:t>
            </a:r>
            <a:br>
              <a:rPr lang="ro-RO" sz="2000" b="1" dirty="0" smtClean="0">
                <a:latin typeface="Times New Roman" pitchFamily="18" charset="0"/>
                <a:ea typeface="Calibri" pitchFamily="34" charset="0"/>
                <a:cs typeface="Times New Roman" pitchFamily="18" charset="0"/>
              </a:rPr>
            </a:br>
            <a:r>
              <a:rPr lang="ro-RO" sz="2000" b="1" dirty="0" smtClean="0">
                <a:latin typeface="Times New Roman" pitchFamily="18" charset="0"/>
                <a:ea typeface="Calibri" pitchFamily="34" charset="0"/>
                <a:cs typeface="Times New Roman" pitchFamily="18" charset="0"/>
              </a:rPr>
              <a:t>Iată câteva exemple de aplicații ale școlii moderne  care pot fi folosite:</a:t>
            </a:r>
            <a:r>
              <a:rPr lang="ro-RO" b="1" dirty="0" smtClean="0">
                <a:latin typeface="Times New Roman" pitchFamily="18" charset="0"/>
                <a:ea typeface="Calibri" pitchFamily="34" charset="0"/>
                <a:cs typeface="Times New Roman" pitchFamily="18" charset="0"/>
              </a:rPr>
              <a:t/>
            </a:r>
            <a:br>
              <a:rPr lang="ro-RO" b="1" dirty="0" smtClean="0">
                <a:latin typeface="Times New Roman" pitchFamily="18" charset="0"/>
                <a:ea typeface="Calibri" pitchFamily="34" charset="0"/>
                <a:cs typeface="Times New Roman" pitchFamily="18" charset="0"/>
              </a:rPr>
            </a:br>
            <a:endParaRPr lang="ro-RO" dirty="0"/>
          </a:p>
        </p:txBody>
      </p:sp>
      <p:sp>
        <p:nvSpPr>
          <p:cNvPr id="3" name="Content Placeholder 2"/>
          <p:cNvSpPr>
            <a:spLocks noGrp="1"/>
          </p:cNvSpPr>
          <p:nvPr>
            <p:ph sz="quarter" idx="1"/>
          </p:nvPr>
        </p:nvSpPr>
        <p:spPr/>
        <p:txBody>
          <a:bodyPr>
            <a:normAutofit fontScale="77500" lnSpcReduction="20000"/>
          </a:bodyPr>
          <a:lstStyle/>
          <a:p>
            <a:pPr marL="0" lvl="0" indent="0" fontAlgn="base">
              <a:spcBef>
                <a:spcPct val="0"/>
              </a:spcBef>
              <a:spcAft>
                <a:spcPct val="0"/>
              </a:spcAft>
              <a:buClrTx/>
              <a:buSzTx/>
              <a:buNone/>
            </a:pPr>
            <a:endParaRPr lang="ro-RO" sz="1200" dirty="0" smtClean="0">
              <a:latin typeface="Arial" pitchFamily="34" charset="0"/>
              <a:cs typeface="Arial" pitchFamily="34" charset="0"/>
            </a:endParaRPr>
          </a:p>
          <a:p>
            <a:pPr marL="0" lvl="0" indent="0" algn="just" eaLnBrk="0" fontAlgn="base" hangingPunct="0">
              <a:spcBef>
                <a:spcPct val="0"/>
              </a:spcBef>
              <a:spcAft>
                <a:spcPct val="0"/>
              </a:spcAft>
              <a:buClrTx/>
              <a:buSzTx/>
              <a:buNone/>
            </a:pPr>
            <a:r>
              <a:rPr lang="en-US" b="1" dirty="0" err="1" smtClean="0">
                <a:latin typeface="Times New Roman" pitchFamily="18" charset="0"/>
                <a:ea typeface="Calibri" pitchFamily="34" charset="0"/>
                <a:cs typeface="Times New Roman" pitchFamily="18" charset="0"/>
              </a:rPr>
              <a:t>AeL</a:t>
            </a:r>
            <a:r>
              <a:rPr lang="en-US" b="1" dirty="0" smtClean="0">
                <a:latin typeface="Times New Roman" pitchFamily="18" charset="0"/>
                <a:ea typeface="Calibri" pitchFamily="34" charset="0"/>
                <a:cs typeface="Times New Roman" pitchFamily="18" charset="0"/>
              </a:rPr>
              <a:t> </a:t>
            </a:r>
            <a:r>
              <a:rPr lang="en-US" b="1" dirty="0" err="1" smtClean="0">
                <a:latin typeface="Times New Roman" pitchFamily="18" charset="0"/>
                <a:ea typeface="Calibri" pitchFamily="34" charset="0"/>
                <a:cs typeface="Times New Roman" pitchFamily="18" charset="0"/>
              </a:rPr>
              <a:t>Educaţional</a:t>
            </a:r>
            <a:r>
              <a:rPr lang="en-US" b="1" dirty="0" smtClean="0">
                <a:solidFill>
                  <a:srgbClr val="333333"/>
                </a:solidFill>
                <a:latin typeface="Times New Roman" pitchFamily="18" charset="0"/>
                <a:ea typeface="Calibri" pitchFamily="34" charset="0"/>
                <a:cs typeface="Times New Roman" pitchFamily="18" charset="0"/>
              </a:rPr>
              <a:t> </a:t>
            </a:r>
            <a:r>
              <a:rPr lang="en-US" dirty="0" smtClean="0">
                <a:latin typeface="Times New Roman" pitchFamily="18" charset="0"/>
                <a:ea typeface="Calibri" pitchFamily="34" charset="0"/>
                <a:cs typeface="Times New Roman" pitchFamily="18" charset="0"/>
              </a:rPr>
              <a:t>nu </a:t>
            </a:r>
            <a:r>
              <a:rPr lang="en-US" dirty="0" err="1" smtClean="0">
                <a:latin typeface="Times New Roman" pitchFamily="18" charset="0"/>
                <a:ea typeface="Calibri" pitchFamily="34" charset="0"/>
                <a:cs typeface="Times New Roman" pitchFamily="18" charset="0"/>
              </a:rPr>
              <a:t>este</a:t>
            </a:r>
            <a:r>
              <a:rPr lang="en-US" dirty="0" smtClean="0">
                <a:latin typeface="Times New Roman" pitchFamily="18" charset="0"/>
                <a:ea typeface="Calibri" pitchFamily="34" charset="0"/>
                <a:cs typeface="Times New Roman" pitchFamily="18" charset="0"/>
              </a:rPr>
              <a:t> </a:t>
            </a:r>
            <a:r>
              <a:rPr lang="en-US" dirty="0" err="1" smtClean="0">
                <a:latin typeface="Times New Roman" pitchFamily="18" charset="0"/>
                <a:ea typeface="Calibri" pitchFamily="34" charset="0"/>
                <a:cs typeface="Times New Roman" pitchFamily="18" charset="0"/>
              </a:rPr>
              <a:t>doar</a:t>
            </a:r>
            <a:r>
              <a:rPr lang="en-US" dirty="0" smtClean="0">
                <a:latin typeface="Times New Roman" pitchFamily="18" charset="0"/>
                <a:ea typeface="Calibri" pitchFamily="34" charset="0"/>
                <a:cs typeface="Times New Roman" pitchFamily="18" charset="0"/>
              </a:rPr>
              <a:t> software, </a:t>
            </a:r>
            <a:r>
              <a:rPr lang="en-US" dirty="0" err="1" smtClean="0">
                <a:latin typeface="Times New Roman" pitchFamily="18" charset="0"/>
                <a:ea typeface="Calibri" pitchFamily="34" charset="0"/>
                <a:cs typeface="Times New Roman" pitchFamily="18" charset="0"/>
              </a:rPr>
              <a:t>ci</a:t>
            </a:r>
            <a:r>
              <a:rPr lang="en-US" dirty="0" smtClean="0">
                <a:latin typeface="Times New Roman" pitchFamily="18" charset="0"/>
                <a:ea typeface="Calibri" pitchFamily="34" charset="0"/>
                <a:cs typeface="Times New Roman" pitchFamily="18" charset="0"/>
              </a:rPr>
              <a:t> un instrument de </a:t>
            </a:r>
            <a:r>
              <a:rPr lang="en-US" dirty="0" err="1" smtClean="0">
                <a:latin typeface="Times New Roman" pitchFamily="18" charset="0"/>
                <a:ea typeface="Calibri" pitchFamily="34" charset="0"/>
                <a:cs typeface="Times New Roman" pitchFamily="18" charset="0"/>
              </a:rPr>
              <a:t>lucru</a:t>
            </a:r>
            <a:r>
              <a:rPr lang="en-US" dirty="0" smtClean="0">
                <a:latin typeface="Times New Roman" pitchFamily="18" charset="0"/>
                <a:ea typeface="Calibri" pitchFamily="34" charset="0"/>
                <a:cs typeface="Times New Roman" pitchFamily="18" charset="0"/>
              </a:rPr>
              <a:t> </a:t>
            </a:r>
            <a:r>
              <a:rPr lang="en-US" dirty="0" err="1" smtClean="0">
                <a:latin typeface="Times New Roman" pitchFamily="18" charset="0"/>
                <a:ea typeface="Calibri" pitchFamily="34" charset="0"/>
                <a:cs typeface="Times New Roman" pitchFamily="18" charset="0"/>
              </a:rPr>
              <a:t>util</a:t>
            </a:r>
            <a:r>
              <a:rPr lang="en-US" dirty="0" smtClean="0">
                <a:latin typeface="Times New Roman" pitchFamily="18" charset="0"/>
                <a:ea typeface="Calibri" pitchFamily="34" charset="0"/>
                <a:cs typeface="Times New Roman" pitchFamily="18" charset="0"/>
              </a:rPr>
              <a:t> </a:t>
            </a:r>
            <a:r>
              <a:rPr lang="en-US" dirty="0" err="1" smtClean="0">
                <a:latin typeface="Times New Roman" pitchFamily="18" charset="0"/>
                <a:ea typeface="Calibri" pitchFamily="34" charset="0"/>
                <a:cs typeface="Times New Roman" pitchFamily="18" charset="0"/>
              </a:rPr>
              <a:t>pentru</a:t>
            </a:r>
            <a:r>
              <a:rPr lang="en-US" dirty="0" smtClean="0">
                <a:latin typeface="Times New Roman" pitchFamily="18" charset="0"/>
                <a:ea typeface="Calibri" pitchFamily="34" charset="0"/>
                <a:cs typeface="Times New Roman" pitchFamily="18" charset="0"/>
              </a:rPr>
              <a:t> </a:t>
            </a:r>
            <a:r>
              <a:rPr lang="en-US" dirty="0" err="1" smtClean="0">
                <a:latin typeface="Times New Roman" pitchFamily="18" charset="0"/>
                <a:ea typeface="Calibri" pitchFamily="34" charset="0"/>
                <a:cs typeface="Times New Roman" pitchFamily="18" charset="0"/>
              </a:rPr>
              <a:t>elevi</a:t>
            </a:r>
            <a:r>
              <a:rPr lang="en-US" dirty="0" smtClean="0">
                <a:latin typeface="Times New Roman" pitchFamily="18" charset="0"/>
                <a:ea typeface="Calibri" pitchFamily="34" charset="0"/>
                <a:cs typeface="Times New Roman" pitchFamily="18" charset="0"/>
              </a:rPr>
              <a:t> </a:t>
            </a:r>
            <a:r>
              <a:rPr lang="en-US" dirty="0" err="1" smtClean="0">
                <a:latin typeface="Times New Roman" pitchFamily="18" charset="0"/>
                <a:ea typeface="Calibri" pitchFamily="34" charset="0"/>
                <a:cs typeface="Times New Roman" pitchFamily="18" charset="0"/>
              </a:rPr>
              <a:t>şi</a:t>
            </a:r>
            <a:r>
              <a:rPr lang="en-US" dirty="0" smtClean="0">
                <a:latin typeface="Times New Roman" pitchFamily="18" charset="0"/>
                <a:ea typeface="Calibri" pitchFamily="34" charset="0"/>
                <a:cs typeface="Times New Roman" pitchFamily="18" charset="0"/>
              </a:rPr>
              <a:t> </a:t>
            </a:r>
            <a:r>
              <a:rPr lang="en-US" dirty="0" err="1" smtClean="0">
                <a:latin typeface="Times New Roman" pitchFamily="18" charset="0"/>
                <a:ea typeface="Calibri" pitchFamily="34" charset="0"/>
                <a:cs typeface="Times New Roman" pitchFamily="18" charset="0"/>
              </a:rPr>
              <a:t>pentru</a:t>
            </a:r>
            <a:r>
              <a:rPr lang="en-US" dirty="0" smtClean="0">
                <a:latin typeface="Times New Roman" pitchFamily="18" charset="0"/>
                <a:ea typeface="Calibri" pitchFamily="34" charset="0"/>
                <a:cs typeface="Times New Roman" pitchFamily="18" charset="0"/>
              </a:rPr>
              <a:t> </a:t>
            </a:r>
            <a:r>
              <a:rPr lang="en-US" dirty="0" err="1" smtClean="0">
                <a:latin typeface="Times New Roman" pitchFamily="18" charset="0"/>
                <a:ea typeface="Calibri" pitchFamily="34" charset="0"/>
                <a:cs typeface="Times New Roman" pitchFamily="18" charset="0"/>
              </a:rPr>
              <a:t>profesori</a:t>
            </a:r>
            <a:r>
              <a:rPr lang="en-US" dirty="0" smtClean="0">
                <a:latin typeface="Times New Roman" pitchFamily="18" charset="0"/>
                <a:ea typeface="Calibri" pitchFamily="34" charset="0"/>
                <a:cs typeface="Times New Roman" pitchFamily="18" charset="0"/>
              </a:rPr>
              <a:t> </a:t>
            </a:r>
            <a:r>
              <a:rPr lang="en-US" dirty="0" err="1" smtClean="0">
                <a:latin typeface="Times New Roman" pitchFamily="18" charset="0"/>
                <a:ea typeface="Calibri" pitchFamily="34" charset="0"/>
                <a:cs typeface="Times New Roman" pitchFamily="18" charset="0"/>
              </a:rPr>
              <a:t>deopotrivă</a:t>
            </a:r>
            <a:r>
              <a:rPr lang="en-US" dirty="0" smtClean="0">
                <a:latin typeface="Times New Roman" pitchFamily="18" charset="0"/>
                <a:ea typeface="Calibri" pitchFamily="34" charset="0"/>
                <a:cs typeface="Times New Roman" pitchFamily="18" charset="0"/>
              </a:rPr>
              <a:t>.</a:t>
            </a:r>
            <a:endParaRPr lang="ro-RO" sz="1200" dirty="0" smtClean="0">
              <a:latin typeface="Arial" pitchFamily="34" charset="0"/>
              <a:cs typeface="Arial" pitchFamily="34" charset="0"/>
            </a:endParaRPr>
          </a:p>
          <a:p>
            <a:pPr marL="0" lvl="0" indent="0" algn="just" eaLnBrk="0" fontAlgn="base" hangingPunct="0">
              <a:spcBef>
                <a:spcPct val="0"/>
              </a:spcBef>
              <a:spcAft>
                <a:spcPct val="0"/>
              </a:spcAft>
              <a:buClrTx/>
              <a:buSzTx/>
              <a:buNone/>
            </a:pPr>
            <a:r>
              <a:rPr lang="en-US" dirty="0" smtClean="0">
                <a:latin typeface="Times New Roman" pitchFamily="18" charset="0"/>
                <a:ea typeface="Calibri" pitchFamily="34" charset="0"/>
                <a:cs typeface="Times New Roman" pitchFamily="18" charset="0"/>
                <a:sym typeface="Symbol" pitchFamily="18" charset="2"/>
              </a:rPr>
              <a:t></a:t>
            </a:r>
            <a:r>
              <a:rPr lang="en-US" dirty="0" smtClean="0">
                <a:solidFill>
                  <a:srgbClr val="333333"/>
                </a:solidFill>
                <a:latin typeface="Times New Roman" pitchFamily="18" charset="0"/>
                <a:ea typeface="Calibri" pitchFamily="34" charset="0"/>
                <a:cs typeface="Times New Roman" pitchFamily="18" charset="0"/>
              </a:rPr>
              <a:t> </a:t>
            </a:r>
            <a:r>
              <a:rPr lang="en-US" dirty="0" err="1" smtClean="0">
                <a:latin typeface="Times New Roman" pitchFamily="18" charset="0"/>
                <a:ea typeface="Calibri" pitchFamily="34" charset="0"/>
                <a:cs typeface="Times New Roman" pitchFamily="18" charset="0"/>
                <a:sym typeface="Symbol" pitchFamily="18" charset="2"/>
              </a:rPr>
              <a:t>AeL</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facilitează</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înţelegerea</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materiilor</a:t>
            </a:r>
            <a:r>
              <a:rPr lang="en-US" dirty="0" smtClean="0">
                <a:latin typeface="Times New Roman" pitchFamily="18" charset="0"/>
                <a:ea typeface="Calibri" pitchFamily="34" charset="0"/>
                <a:cs typeface="Times New Roman" pitchFamily="18" charset="0"/>
                <a:sym typeface="Symbol" pitchFamily="18" charset="2"/>
              </a:rPr>
              <a:t> predate </a:t>
            </a:r>
            <a:r>
              <a:rPr lang="en-US" dirty="0" err="1" smtClean="0">
                <a:latin typeface="Times New Roman" pitchFamily="18" charset="0"/>
                <a:ea typeface="Calibri" pitchFamily="34" charset="0"/>
                <a:cs typeface="Times New Roman" pitchFamily="18" charset="0"/>
                <a:sym typeface="Symbol" pitchFamily="18" charset="2"/>
              </a:rPr>
              <a:t>şi</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creşte</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eficienţa</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învăţării</a:t>
            </a:r>
            <a:r>
              <a:rPr lang="en-US" dirty="0" smtClean="0">
                <a:latin typeface="Times New Roman" pitchFamily="18" charset="0"/>
                <a:ea typeface="Calibri" pitchFamily="34" charset="0"/>
                <a:cs typeface="Times New Roman" pitchFamily="18" charset="0"/>
                <a:sym typeface="Symbol" pitchFamily="18" charset="2"/>
              </a:rPr>
              <a:t>.</a:t>
            </a:r>
            <a:endParaRPr lang="ro-RO" sz="1200" dirty="0" smtClean="0">
              <a:latin typeface="Arial" pitchFamily="34" charset="0"/>
              <a:cs typeface="Arial" pitchFamily="34" charset="0"/>
              <a:sym typeface="Symbol" pitchFamily="18" charset="2"/>
            </a:endParaRPr>
          </a:p>
          <a:p>
            <a:pPr marL="0" lvl="0" indent="0" algn="just" eaLnBrk="0" fontAlgn="base" hangingPunct="0">
              <a:spcBef>
                <a:spcPct val="0"/>
              </a:spcBef>
              <a:spcAft>
                <a:spcPct val="0"/>
              </a:spcAft>
              <a:buClrTx/>
              <a:buSzTx/>
              <a:buNone/>
            </a:pPr>
            <a:r>
              <a:rPr lang="en-US" dirty="0" smtClean="0">
                <a:latin typeface="Times New Roman" pitchFamily="18" charset="0"/>
                <a:ea typeface="Calibri" pitchFamily="34" charset="0"/>
                <a:cs typeface="Times New Roman" pitchFamily="18" charset="0"/>
                <a:sym typeface="Symbol" pitchFamily="18" charset="2"/>
              </a:rPr>
              <a:t></a:t>
            </a:r>
            <a:r>
              <a:rPr lang="en-US" dirty="0" smtClean="0">
                <a:solidFill>
                  <a:srgbClr val="333333"/>
                </a:solidFill>
                <a:latin typeface="Times New Roman" pitchFamily="18" charset="0"/>
                <a:ea typeface="Calibri" pitchFamily="34" charset="0"/>
                <a:cs typeface="Times New Roman" pitchFamily="18" charset="0"/>
              </a:rPr>
              <a:t> </a:t>
            </a:r>
            <a:r>
              <a:rPr lang="en-US" dirty="0" err="1" smtClean="0">
                <a:latin typeface="Times New Roman" pitchFamily="18" charset="0"/>
                <a:ea typeface="Calibri" pitchFamily="34" charset="0"/>
                <a:cs typeface="Times New Roman" pitchFamily="18" charset="0"/>
                <a:sym typeface="Symbol" pitchFamily="18" charset="2"/>
              </a:rPr>
              <a:t>AeL</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Educaţional</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este</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prietenos</a:t>
            </a:r>
            <a:r>
              <a:rPr lang="en-US" dirty="0" smtClean="0">
                <a:latin typeface="Times New Roman" pitchFamily="18" charset="0"/>
                <a:ea typeface="Calibri" pitchFamily="34" charset="0"/>
                <a:cs typeface="Times New Roman" pitchFamily="18" charset="0"/>
                <a:sym typeface="Symbol" pitchFamily="18" charset="2"/>
              </a:rPr>
              <a:t> ca </a:t>
            </a:r>
            <a:r>
              <a:rPr lang="en-US" dirty="0" err="1" smtClean="0">
                <a:latin typeface="Times New Roman" pitchFamily="18" charset="0"/>
                <a:ea typeface="Calibri" pitchFamily="34" charset="0"/>
                <a:cs typeface="Times New Roman" pitchFamily="18" charset="0"/>
                <a:sym typeface="Symbol" pitchFamily="18" charset="2"/>
              </a:rPr>
              <a:t>interfaţă</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şi</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structură</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flexibil</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şi</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uşor</a:t>
            </a:r>
            <a:r>
              <a:rPr lang="en-US" dirty="0" smtClean="0">
                <a:latin typeface="Times New Roman" pitchFamily="18" charset="0"/>
                <a:ea typeface="Calibri" pitchFamily="34" charset="0"/>
                <a:cs typeface="Times New Roman" pitchFamily="18" charset="0"/>
                <a:sym typeface="Symbol" pitchFamily="18" charset="2"/>
              </a:rPr>
              <a:t> de </a:t>
            </a:r>
            <a:r>
              <a:rPr lang="en-US" dirty="0" err="1" smtClean="0">
                <a:latin typeface="Times New Roman" pitchFamily="18" charset="0"/>
                <a:ea typeface="Calibri" pitchFamily="34" charset="0"/>
                <a:cs typeface="Times New Roman" pitchFamily="18" charset="0"/>
                <a:sym typeface="Symbol" pitchFamily="18" charset="2"/>
              </a:rPr>
              <a:t>transpus</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în</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orice</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limbă</a:t>
            </a:r>
            <a:r>
              <a:rPr lang="en-US" dirty="0" smtClean="0">
                <a:latin typeface="Times New Roman" pitchFamily="18" charset="0"/>
                <a:ea typeface="Calibri" pitchFamily="34" charset="0"/>
                <a:cs typeface="Times New Roman" pitchFamily="18" charset="0"/>
                <a:sym typeface="Symbol" pitchFamily="18" charset="2"/>
              </a:rPr>
              <a:t>.</a:t>
            </a:r>
            <a:endParaRPr lang="ro-RO" sz="1200" dirty="0" smtClean="0">
              <a:latin typeface="Arial" pitchFamily="34" charset="0"/>
              <a:cs typeface="Arial" pitchFamily="34" charset="0"/>
              <a:sym typeface="Symbol" pitchFamily="18" charset="2"/>
            </a:endParaRPr>
          </a:p>
          <a:p>
            <a:pPr algn="just">
              <a:buNone/>
            </a:pPr>
            <a:r>
              <a:rPr lang="en-US" dirty="0" smtClean="0">
                <a:latin typeface="Times New Roman" pitchFamily="18" charset="0"/>
                <a:ea typeface="Calibri" pitchFamily="34" charset="0"/>
                <a:cs typeface="Times New Roman" pitchFamily="18" charset="0"/>
                <a:sym typeface="Symbol" pitchFamily="18" charset="2"/>
              </a:rPr>
              <a:t></a:t>
            </a:r>
            <a:r>
              <a:rPr lang="en-US" dirty="0" smtClean="0">
                <a:solidFill>
                  <a:srgbClr val="333333"/>
                </a:solidFill>
                <a:latin typeface="Times New Roman" pitchFamily="18" charset="0"/>
                <a:ea typeface="Calibri" pitchFamily="34" charset="0"/>
                <a:cs typeface="Times New Roman" pitchFamily="18" charset="0"/>
              </a:rPr>
              <a:t> </a:t>
            </a:r>
            <a:r>
              <a:rPr lang="en-US" dirty="0" err="1" smtClean="0">
                <a:latin typeface="Times New Roman" pitchFamily="18" charset="0"/>
                <a:ea typeface="Calibri" pitchFamily="34" charset="0"/>
                <a:cs typeface="Times New Roman" pitchFamily="18" charset="0"/>
                <a:sym typeface="Symbol" pitchFamily="18" charset="2"/>
              </a:rPr>
              <a:t>AeL</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Educaţional</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este</a:t>
            </a:r>
            <a:r>
              <a:rPr lang="en-US" dirty="0" smtClean="0">
                <a:latin typeface="Times New Roman" pitchFamily="18" charset="0"/>
                <a:ea typeface="Calibri" pitchFamily="34" charset="0"/>
                <a:cs typeface="Times New Roman" pitchFamily="18" charset="0"/>
                <a:sym typeface="Symbol" pitchFamily="18" charset="2"/>
              </a:rPr>
              <a:t> o </a:t>
            </a:r>
            <a:r>
              <a:rPr lang="en-US" dirty="0" err="1" smtClean="0">
                <a:latin typeface="Times New Roman" pitchFamily="18" charset="0"/>
                <a:ea typeface="Calibri" pitchFamily="34" charset="0"/>
                <a:cs typeface="Times New Roman" pitchFamily="18" charset="0"/>
                <a:sym typeface="Symbol" pitchFamily="18" charset="2"/>
              </a:rPr>
              <a:t>platformă</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modernă</a:t>
            </a:r>
            <a:r>
              <a:rPr lang="en-US" dirty="0" smtClean="0">
                <a:latin typeface="Times New Roman" pitchFamily="18" charset="0"/>
                <a:ea typeface="Calibri" pitchFamily="34" charset="0"/>
                <a:cs typeface="Times New Roman" pitchFamily="18" charset="0"/>
                <a:sym typeface="Symbol" pitchFamily="18" charset="2"/>
              </a:rPr>
              <a:t> de eLearning </a:t>
            </a:r>
            <a:r>
              <a:rPr lang="en-US" dirty="0" err="1" smtClean="0">
                <a:latin typeface="Times New Roman" pitchFamily="18" charset="0"/>
                <a:ea typeface="Calibri" pitchFamily="34" charset="0"/>
                <a:cs typeface="Times New Roman" pitchFamily="18" charset="0"/>
                <a:sym typeface="Symbol" pitchFamily="18" charset="2"/>
              </a:rPr>
              <a:t>pentru</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că</a:t>
            </a:r>
            <a:r>
              <a:rPr lang="en-US" dirty="0" smtClean="0">
                <a:latin typeface="Times New Roman" pitchFamily="18" charset="0"/>
                <a:ea typeface="Calibri" pitchFamily="34" charset="0"/>
                <a:cs typeface="Times New Roman" pitchFamily="18" charset="0"/>
                <a:sym typeface="Symbol" pitchFamily="18" charset="2"/>
              </a:rPr>
              <a:t> nu </a:t>
            </a:r>
            <a:r>
              <a:rPr lang="en-US" dirty="0" err="1" smtClean="0">
                <a:latin typeface="Times New Roman" pitchFamily="18" charset="0"/>
                <a:ea typeface="Calibri" pitchFamily="34" charset="0"/>
                <a:cs typeface="Times New Roman" pitchFamily="18" charset="0"/>
                <a:sym typeface="Symbol" pitchFamily="18" charset="2"/>
              </a:rPr>
              <a:t>necesită</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prezenţa</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fizică</a:t>
            </a:r>
            <a:r>
              <a:rPr lang="en-US" dirty="0" smtClean="0">
                <a:latin typeface="Times New Roman" pitchFamily="18" charset="0"/>
                <a:ea typeface="Calibri" pitchFamily="34" charset="0"/>
                <a:cs typeface="Times New Roman" pitchFamily="18" charset="0"/>
                <a:sym typeface="Symbol" pitchFamily="18" charset="2"/>
              </a:rPr>
              <a:t> a </a:t>
            </a:r>
            <a:r>
              <a:rPr lang="en-US" dirty="0" err="1" smtClean="0">
                <a:latin typeface="Times New Roman" pitchFamily="18" charset="0"/>
                <a:ea typeface="Calibri" pitchFamily="34" charset="0"/>
                <a:cs typeface="Times New Roman" pitchFamily="18" charset="0"/>
                <a:sym typeface="Symbol" pitchFamily="18" charset="2"/>
              </a:rPr>
              <a:t>elevului</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în</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sala</a:t>
            </a:r>
            <a:r>
              <a:rPr lang="en-US" dirty="0" smtClean="0">
                <a:latin typeface="Times New Roman" pitchFamily="18" charset="0"/>
                <a:ea typeface="Calibri" pitchFamily="34" charset="0"/>
                <a:cs typeface="Times New Roman" pitchFamily="18" charset="0"/>
                <a:sym typeface="Symbol" pitchFamily="18" charset="2"/>
              </a:rPr>
              <a:t> de curs. </a:t>
            </a:r>
            <a:r>
              <a:rPr lang="en-US" dirty="0" err="1" smtClean="0">
                <a:latin typeface="Times New Roman" pitchFamily="18" charset="0"/>
                <a:ea typeface="Calibri" pitchFamily="34" charset="0"/>
                <a:cs typeface="Times New Roman" pitchFamily="18" charset="0"/>
                <a:sym typeface="Symbol" pitchFamily="18" charset="2"/>
              </a:rPr>
              <a:t>Acesta</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poate</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studia</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şi</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exersa</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atât</a:t>
            </a:r>
            <a:r>
              <a:rPr lang="en-US" dirty="0" smtClean="0">
                <a:latin typeface="Times New Roman" pitchFamily="18" charset="0"/>
                <a:ea typeface="Calibri" pitchFamily="34" charset="0"/>
                <a:cs typeface="Times New Roman" pitchFamily="18" charset="0"/>
                <a:sym typeface="Symbol" pitchFamily="18" charset="2"/>
              </a:rPr>
              <a:t> la </a:t>
            </a:r>
            <a:r>
              <a:rPr lang="en-US" dirty="0" err="1" smtClean="0">
                <a:latin typeface="Times New Roman" pitchFamily="18" charset="0"/>
                <a:ea typeface="Calibri" pitchFamily="34" charset="0"/>
                <a:cs typeface="Times New Roman" pitchFamily="18" charset="0"/>
                <a:sym typeface="Symbol" pitchFamily="18" charset="2"/>
              </a:rPr>
              <a:t>şcoală</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cât</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şi</a:t>
            </a:r>
            <a:r>
              <a:rPr lang="en-US" dirty="0" smtClean="0">
                <a:latin typeface="Times New Roman" pitchFamily="18" charset="0"/>
                <a:ea typeface="Calibri" pitchFamily="34" charset="0"/>
                <a:cs typeface="Times New Roman" pitchFamily="18" charset="0"/>
                <a:sym typeface="Symbol" pitchFamily="18" charset="2"/>
              </a:rPr>
              <a:t> </a:t>
            </a:r>
            <a:r>
              <a:rPr lang="en-US" dirty="0" err="1" smtClean="0">
                <a:latin typeface="Times New Roman" pitchFamily="18" charset="0"/>
                <a:ea typeface="Calibri" pitchFamily="34" charset="0"/>
                <a:cs typeface="Times New Roman" pitchFamily="18" charset="0"/>
                <a:sym typeface="Symbol" pitchFamily="18" charset="2"/>
              </a:rPr>
              <a:t>acasă</a:t>
            </a:r>
            <a:r>
              <a:rPr lang="en-US" dirty="0" smtClean="0">
                <a:latin typeface="Times New Roman" pitchFamily="18" charset="0"/>
                <a:ea typeface="Calibri" pitchFamily="34" charset="0"/>
                <a:cs typeface="Times New Roman" pitchFamily="18" charset="0"/>
                <a:sym typeface="Symbol" pitchFamily="18" charset="2"/>
              </a:rPr>
              <a:t>.</a:t>
            </a:r>
            <a:r>
              <a:rPr lang="en-US" b="1" dirty="0" smtClean="0"/>
              <a:t> </a:t>
            </a:r>
            <a:endParaRPr lang="ro-RO" b="1" dirty="0" smtClean="0"/>
          </a:p>
          <a:p>
            <a:pPr algn="just"/>
            <a:endParaRPr lang="ro-RO" b="1" dirty="0" smtClean="0"/>
          </a:p>
          <a:p>
            <a:pPr algn="just"/>
            <a:r>
              <a:rPr lang="en-US" b="1" dirty="0" err="1" smtClean="0"/>
              <a:t>Bibliotecile</a:t>
            </a:r>
            <a:r>
              <a:rPr lang="en-US" b="1" dirty="0" smtClean="0"/>
              <a:t> </a:t>
            </a:r>
            <a:r>
              <a:rPr lang="en-US" b="1" dirty="0" err="1" smtClean="0"/>
              <a:t>şcolare</a:t>
            </a:r>
            <a:r>
              <a:rPr lang="en-US" b="1" dirty="0" smtClean="0"/>
              <a:t> </a:t>
            </a:r>
            <a:r>
              <a:rPr lang="en-US" b="1" dirty="0" err="1" smtClean="0"/>
              <a:t>şi</a:t>
            </a:r>
            <a:r>
              <a:rPr lang="en-US" b="1" dirty="0" smtClean="0"/>
              <a:t> </a:t>
            </a:r>
            <a:r>
              <a:rPr lang="en-US" b="1" dirty="0" err="1" smtClean="0"/>
              <a:t>centrele</a:t>
            </a:r>
            <a:r>
              <a:rPr lang="en-US" b="1" dirty="0" smtClean="0"/>
              <a:t> de </a:t>
            </a:r>
            <a:r>
              <a:rPr lang="en-US" b="1" dirty="0" err="1" smtClean="0"/>
              <a:t>documentare</a:t>
            </a:r>
            <a:r>
              <a:rPr lang="en-US" b="1" dirty="0" smtClean="0"/>
              <a:t> </a:t>
            </a:r>
            <a:r>
              <a:rPr lang="en-US" b="1" dirty="0" err="1" smtClean="0"/>
              <a:t>şi</a:t>
            </a:r>
            <a:r>
              <a:rPr lang="en-US" b="1" dirty="0" smtClean="0"/>
              <a:t> </a:t>
            </a:r>
            <a:r>
              <a:rPr lang="en-US" b="1" dirty="0" err="1" smtClean="0"/>
              <a:t>informare</a:t>
            </a:r>
            <a:r>
              <a:rPr lang="en-US" b="1" dirty="0" smtClean="0"/>
              <a:t> (CDI)</a:t>
            </a:r>
            <a:endParaRPr lang="ro-RO" dirty="0" smtClean="0"/>
          </a:p>
          <a:p>
            <a:pPr algn="just">
              <a:buNone/>
            </a:pPr>
            <a:r>
              <a:rPr lang="en-US" dirty="0" smtClean="0">
                <a:sym typeface="Symbol"/>
              </a:rPr>
              <a:t></a:t>
            </a:r>
            <a:r>
              <a:rPr lang="en-US" dirty="0" smtClean="0"/>
              <a:t> </a:t>
            </a:r>
            <a:r>
              <a:rPr lang="en-US" dirty="0" err="1" smtClean="0"/>
              <a:t>Centrul</a:t>
            </a:r>
            <a:r>
              <a:rPr lang="en-US" dirty="0" smtClean="0"/>
              <a:t> de </a:t>
            </a:r>
            <a:r>
              <a:rPr lang="en-US" dirty="0" err="1" smtClean="0"/>
              <a:t>documentare</a:t>
            </a:r>
            <a:r>
              <a:rPr lang="en-US" dirty="0" smtClean="0"/>
              <a:t> </a:t>
            </a:r>
            <a:r>
              <a:rPr lang="en-US" dirty="0" err="1" smtClean="0"/>
              <a:t>şi</a:t>
            </a:r>
            <a:r>
              <a:rPr lang="en-US" dirty="0" smtClean="0"/>
              <a:t> </a:t>
            </a:r>
            <a:r>
              <a:rPr lang="en-US" dirty="0" err="1" smtClean="0"/>
              <a:t>informare</a:t>
            </a:r>
            <a:r>
              <a:rPr lang="en-US" dirty="0" smtClean="0"/>
              <a:t> (CDI) </a:t>
            </a:r>
            <a:r>
              <a:rPr lang="en-US" dirty="0" err="1" smtClean="0"/>
              <a:t>este</a:t>
            </a:r>
            <a:r>
              <a:rPr lang="en-US" dirty="0" smtClean="0"/>
              <a:t> </a:t>
            </a:r>
            <a:r>
              <a:rPr lang="en-US" dirty="0" err="1" smtClean="0"/>
              <a:t>definit</a:t>
            </a:r>
            <a:r>
              <a:rPr lang="en-US" dirty="0" smtClean="0"/>
              <a:t> </a:t>
            </a:r>
            <a:r>
              <a:rPr lang="en-US" dirty="0" err="1" smtClean="0"/>
              <a:t>oarecum</a:t>
            </a:r>
            <a:r>
              <a:rPr lang="en-US" dirty="0" smtClean="0"/>
              <a:t> similar, ca </a:t>
            </a:r>
            <a:r>
              <a:rPr lang="en-US" dirty="0" err="1" smtClean="0"/>
              <a:t>fiind</a:t>
            </a:r>
            <a:r>
              <a:rPr lang="en-US" dirty="0" smtClean="0"/>
              <a:t>: „</a:t>
            </a:r>
            <a:r>
              <a:rPr lang="en-US" dirty="0" err="1" smtClean="0"/>
              <a:t>centru</a:t>
            </a:r>
            <a:r>
              <a:rPr lang="en-US" dirty="0" smtClean="0"/>
              <a:t> de </a:t>
            </a:r>
            <a:r>
              <a:rPr lang="en-US" dirty="0" err="1" smtClean="0"/>
              <a:t>resurse</a:t>
            </a:r>
            <a:r>
              <a:rPr lang="en-US" dirty="0" smtClean="0"/>
              <a:t> </a:t>
            </a:r>
            <a:r>
              <a:rPr lang="en-US" dirty="0" err="1" smtClean="0"/>
              <a:t>pluridisciplinare</a:t>
            </a:r>
            <a:r>
              <a:rPr lang="en-US" dirty="0" smtClean="0"/>
              <a:t>, care </a:t>
            </a:r>
            <a:r>
              <a:rPr lang="en-US" dirty="0" err="1" smtClean="0"/>
              <a:t>oferă</a:t>
            </a:r>
            <a:r>
              <a:rPr lang="en-US" dirty="0" smtClean="0"/>
              <a:t> </a:t>
            </a:r>
            <a:r>
              <a:rPr lang="en-US" dirty="0" err="1" smtClean="0"/>
              <a:t>elevilor</a:t>
            </a:r>
            <a:r>
              <a:rPr lang="en-US" dirty="0" smtClean="0"/>
              <a:t>, </a:t>
            </a:r>
            <a:r>
              <a:rPr lang="en-US" dirty="0" err="1" smtClean="0"/>
              <a:t>cadrelor</a:t>
            </a:r>
            <a:r>
              <a:rPr lang="en-US" dirty="0" smtClean="0"/>
              <a:t> </a:t>
            </a:r>
            <a:r>
              <a:rPr lang="en-US" dirty="0" err="1" smtClean="0"/>
              <a:t>didactice</a:t>
            </a:r>
            <a:r>
              <a:rPr lang="en-US" dirty="0" smtClean="0"/>
              <a:t> </a:t>
            </a:r>
            <a:r>
              <a:rPr lang="en-US" dirty="0" err="1" smtClean="0"/>
              <a:t>şi</a:t>
            </a:r>
            <a:r>
              <a:rPr lang="en-US" dirty="0" smtClean="0"/>
              <a:t> </a:t>
            </a:r>
            <a:r>
              <a:rPr lang="en-US" dirty="0" err="1" smtClean="0"/>
              <a:t>comunităţii</a:t>
            </a:r>
            <a:r>
              <a:rPr lang="en-US" dirty="0" smtClean="0"/>
              <a:t> locale un </a:t>
            </a:r>
            <a:r>
              <a:rPr lang="en-US" dirty="0" err="1" smtClean="0"/>
              <a:t>spaţiu</a:t>
            </a:r>
            <a:r>
              <a:rPr lang="ro-RO" dirty="0" smtClean="0"/>
              <a:t> </a:t>
            </a:r>
            <a:r>
              <a:rPr lang="en-US" dirty="0" smtClean="0"/>
              <a:t>de </a:t>
            </a:r>
            <a:r>
              <a:rPr lang="en-US" dirty="0" err="1" smtClean="0"/>
              <a:t>formare</a:t>
            </a:r>
            <a:r>
              <a:rPr lang="en-US" dirty="0" smtClean="0"/>
              <a:t>, </a:t>
            </a:r>
            <a:r>
              <a:rPr lang="en-US" dirty="0" err="1" smtClean="0"/>
              <a:t>comunicare</a:t>
            </a:r>
            <a:r>
              <a:rPr lang="en-US" dirty="0" smtClean="0"/>
              <a:t> </a:t>
            </a:r>
            <a:r>
              <a:rPr lang="en-US" dirty="0" err="1" smtClean="0"/>
              <a:t>şi</a:t>
            </a:r>
            <a:r>
              <a:rPr lang="en-US" dirty="0" smtClean="0"/>
              <a:t> </a:t>
            </a:r>
            <a:r>
              <a:rPr lang="en-US" dirty="0" err="1" smtClean="0"/>
              <a:t>informare</a:t>
            </a:r>
            <a:r>
              <a:rPr lang="en-US" dirty="0" smtClean="0"/>
              <a:t>, un </a:t>
            </a:r>
            <a:r>
              <a:rPr lang="en-US" dirty="0" err="1" smtClean="0"/>
              <a:t>laborator</a:t>
            </a:r>
            <a:r>
              <a:rPr lang="en-US" dirty="0" smtClean="0"/>
              <a:t> de </a:t>
            </a:r>
            <a:r>
              <a:rPr lang="en-US" dirty="0" err="1" smtClean="0"/>
              <a:t>experimentare</a:t>
            </a:r>
            <a:r>
              <a:rPr lang="en-US" dirty="0" smtClean="0"/>
              <a:t> a </a:t>
            </a:r>
            <a:r>
              <a:rPr lang="en-US" dirty="0" err="1" smtClean="0"/>
              <a:t>noilor</a:t>
            </a:r>
            <a:r>
              <a:rPr lang="en-US" dirty="0" smtClean="0"/>
              <a:t> </a:t>
            </a:r>
            <a:r>
              <a:rPr lang="en-US" dirty="0" err="1" smtClean="0"/>
              <a:t>tehnologii</a:t>
            </a:r>
            <a:r>
              <a:rPr lang="ro-RO" dirty="0" smtClean="0"/>
              <a:t> </a:t>
            </a:r>
            <a:r>
              <a:rPr lang="en-US" dirty="0" err="1" smtClean="0"/>
              <a:t>educaţionale</a:t>
            </a:r>
            <a:r>
              <a:rPr lang="en-US" dirty="0" smtClean="0"/>
              <a:t>, un loc de </a:t>
            </a:r>
            <a:r>
              <a:rPr lang="en-US" dirty="0" err="1" smtClean="0"/>
              <a:t>cultură</a:t>
            </a:r>
            <a:r>
              <a:rPr lang="en-US" dirty="0" smtClean="0"/>
              <a:t>, </a:t>
            </a:r>
            <a:r>
              <a:rPr lang="en-US" dirty="0" err="1" smtClean="0"/>
              <a:t>deschidere</a:t>
            </a:r>
            <a:r>
              <a:rPr lang="en-US" dirty="0" smtClean="0"/>
              <a:t> </a:t>
            </a:r>
            <a:r>
              <a:rPr lang="en-US" dirty="0" err="1" smtClean="0"/>
              <a:t>şi</a:t>
            </a:r>
            <a:r>
              <a:rPr lang="en-US" dirty="0" smtClean="0"/>
              <a:t> </a:t>
            </a:r>
            <a:r>
              <a:rPr lang="en-US" dirty="0" err="1" smtClean="0"/>
              <a:t>integrare</a:t>
            </a:r>
            <a:r>
              <a:rPr lang="en-US" dirty="0" smtClean="0"/>
              <a:t>."</a:t>
            </a:r>
            <a:endParaRPr lang="ro-RO" dirty="0" smtClean="0"/>
          </a:p>
          <a:p>
            <a:pPr algn="just"/>
            <a:endParaRPr lang="ro-RO"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 room</a:t>
            </a:r>
            <a:endParaRPr lang="ro-RO"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t>La </a:t>
            </a:r>
            <a:r>
              <a:rPr lang="en-US" dirty="0" err="1" smtClean="0"/>
              <a:t>ora</a:t>
            </a:r>
            <a:r>
              <a:rPr lang="en-US" dirty="0" smtClean="0"/>
              <a:t> de </a:t>
            </a:r>
            <a:r>
              <a:rPr lang="en-US" dirty="0" err="1" smtClean="0"/>
              <a:t>limba</a:t>
            </a:r>
            <a:r>
              <a:rPr lang="en-US" dirty="0" smtClean="0"/>
              <a:t> </a:t>
            </a:r>
            <a:r>
              <a:rPr lang="en-US" dirty="0" err="1" smtClean="0"/>
              <a:t>română</a:t>
            </a:r>
            <a:r>
              <a:rPr lang="en-US" dirty="0" smtClean="0"/>
              <a:t>, se </a:t>
            </a:r>
            <a:r>
              <a:rPr lang="en-US" dirty="0" err="1" smtClean="0"/>
              <a:t>poate</a:t>
            </a:r>
            <a:r>
              <a:rPr lang="en-US" dirty="0" smtClean="0"/>
              <a:t> </a:t>
            </a:r>
            <a:r>
              <a:rPr lang="en-US" dirty="0" err="1" smtClean="0"/>
              <a:t>favoriza</a:t>
            </a:r>
            <a:r>
              <a:rPr lang="en-US" dirty="0" smtClean="0"/>
              <a:t> </a:t>
            </a:r>
            <a:r>
              <a:rPr lang="en-US" dirty="0" err="1" smtClean="0"/>
              <a:t>utilizarea</a:t>
            </a:r>
            <a:r>
              <a:rPr lang="en-US" dirty="0" smtClean="0"/>
              <a:t> </a:t>
            </a:r>
            <a:r>
              <a:rPr lang="en-US" dirty="0" err="1" smtClean="0"/>
              <a:t>mesajelor</a:t>
            </a:r>
            <a:r>
              <a:rPr lang="en-US" dirty="0" smtClean="0"/>
              <a:t> </a:t>
            </a:r>
            <a:r>
              <a:rPr lang="en-US" dirty="0" err="1" smtClean="0"/>
              <a:t>instante</a:t>
            </a:r>
            <a:r>
              <a:rPr lang="en-US" dirty="0" smtClean="0"/>
              <a:t>, </a:t>
            </a:r>
            <a:r>
              <a:rPr lang="en-US" dirty="0" err="1" smtClean="0"/>
              <a:t>similare</a:t>
            </a:r>
            <a:r>
              <a:rPr lang="en-US" dirty="0" smtClean="0"/>
              <a:t> </a:t>
            </a:r>
            <a:r>
              <a:rPr lang="en-US" dirty="0" err="1" smtClean="0"/>
              <a:t>comunicării</a:t>
            </a:r>
            <a:r>
              <a:rPr lang="en-US" dirty="0" smtClean="0"/>
              <a:t> </a:t>
            </a:r>
            <a:r>
              <a:rPr lang="en-US" dirty="0" err="1" smtClean="0"/>
              <a:t>prin</a:t>
            </a:r>
            <a:r>
              <a:rPr lang="en-US" dirty="0" smtClean="0"/>
              <a:t> chat room, </a:t>
            </a:r>
            <a:r>
              <a:rPr lang="en-US" dirty="0" err="1" smtClean="0"/>
              <a:t>prin</a:t>
            </a:r>
            <a:r>
              <a:rPr lang="en-US" dirty="0" smtClean="0"/>
              <a:t> care </a:t>
            </a:r>
            <a:r>
              <a:rPr lang="en-US" dirty="0" err="1" smtClean="0"/>
              <a:t>elevii</a:t>
            </a:r>
            <a:r>
              <a:rPr lang="en-US" dirty="0" smtClean="0"/>
              <a:t> pot </a:t>
            </a:r>
            <a:r>
              <a:rPr lang="en-US" dirty="0" err="1" smtClean="0"/>
              <a:t>să</a:t>
            </a:r>
            <a:r>
              <a:rPr lang="en-US" dirty="0" smtClean="0"/>
              <a:t> </a:t>
            </a:r>
            <a:r>
              <a:rPr lang="en-US" dirty="0" err="1" smtClean="0"/>
              <a:t>comunice</a:t>
            </a:r>
            <a:r>
              <a:rPr lang="en-US" dirty="0" smtClean="0"/>
              <a:t> </a:t>
            </a:r>
            <a:r>
              <a:rPr lang="en-US" dirty="0" err="1" smtClean="0"/>
              <a:t>unii</a:t>
            </a:r>
            <a:r>
              <a:rPr lang="en-US" dirty="0" smtClean="0"/>
              <a:t> cu </a:t>
            </a:r>
            <a:r>
              <a:rPr lang="en-US" dirty="0" err="1" smtClean="0"/>
              <a:t>ceilalţi</a:t>
            </a:r>
            <a:r>
              <a:rPr lang="en-US" dirty="0" smtClean="0"/>
              <a:t> </a:t>
            </a:r>
            <a:r>
              <a:rPr lang="en-US" dirty="0" err="1" smtClean="0"/>
              <a:t>şi</a:t>
            </a:r>
            <a:r>
              <a:rPr lang="en-US" dirty="0" smtClean="0"/>
              <a:t> </a:t>
            </a:r>
            <a:r>
              <a:rPr lang="en-US" dirty="0" err="1" smtClean="0"/>
              <a:t>în</a:t>
            </a:r>
            <a:r>
              <a:rPr lang="en-US" dirty="0" smtClean="0"/>
              <a:t> </a:t>
            </a:r>
            <a:r>
              <a:rPr lang="en-US" dirty="0" err="1" smtClean="0"/>
              <a:t>afara</a:t>
            </a:r>
            <a:r>
              <a:rPr lang="en-US" dirty="0" smtClean="0"/>
              <a:t> </a:t>
            </a:r>
            <a:r>
              <a:rPr lang="en-US" dirty="0" err="1" smtClean="0"/>
              <a:t>clasei</a:t>
            </a:r>
            <a:r>
              <a:rPr lang="en-US" dirty="0" smtClean="0"/>
              <a:t>; </a:t>
            </a:r>
            <a:r>
              <a:rPr lang="en-US" dirty="0" err="1" smtClean="0"/>
              <a:t>primesc</a:t>
            </a:r>
            <a:r>
              <a:rPr lang="en-US" dirty="0" smtClean="0"/>
              <a:t> </a:t>
            </a:r>
            <a:r>
              <a:rPr lang="en-US" dirty="0" err="1" smtClean="0"/>
              <a:t>reacţii</a:t>
            </a:r>
            <a:r>
              <a:rPr lang="en-US" dirty="0" smtClean="0"/>
              <a:t> cu </a:t>
            </a:r>
            <a:r>
              <a:rPr lang="en-US" dirty="0" err="1" smtClean="0"/>
              <a:t>privire</a:t>
            </a:r>
            <a:r>
              <a:rPr lang="en-US" dirty="0" smtClean="0"/>
              <a:t> la </a:t>
            </a:r>
            <a:r>
              <a:rPr lang="en-US" dirty="0" err="1" smtClean="0"/>
              <a:t>produsele</a:t>
            </a:r>
            <a:r>
              <a:rPr lang="en-US" dirty="0" smtClean="0"/>
              <a:t> la care </a:t>
            </a:r>
            <a:r>
              <a:rPr lang="en-US" dirty="0" err="1" smtClean="0"/>
              <a:t>lucrează</a:t>
            </a:r>
            <a:r>
              <a:rPr lang="en-US" dirty="0" smtClean="0"/>
              <a:t>; </a:t>
            </a:r>
            <a:r>
              <a:rPr lang="en-US" dirty="0" err="1" smtClean="0"/>
              <a:t>exersează</a:t>
            </a:r>
            <a:r>
              <a:rPr lang="en-US" dirty="0" smtClean="0"/>
              <a:t> </a:t>
            </a:r>
            <a:r>
              <a:rPr lang="en-US" dirty="0" err="1" smtClean="0"/>
              <a:t>comunicarea</a:t>
            </a:r>
            <a:r>
              <a:rPr lang="en-US" dirty="0" smtClean="0"/>
              <a:t> </a:t>
            </a:r>
            <a:r>
              <a:rPr lang="en-US" dirty="0" err="1" smtClean="0"/>
              <a:t>utilizând</a:t>
            </a:r>
            <a:r>
              <a:rPr lang="en-US" dirty="0" smtClean="0"/>
              <a:t> </a:t>
            </a:r>
            <a:r>
              <a:rPr lang="en-US" dirty="0" err="1" smtClean="0"/>
              <a:t>limbajul</a:t>
            </a:r>
            <a:r>
              <a:rPr lang="en-US" dirty="0" smtClean="0"/>
              <a:t> </a:t>
            </a:r>
            <a:r>
              <a:rPr lang="en-US" dirty="0" err="1" smtClean="0"/>
              <a:t>scris</a:t>
            </a:r>
            <a:r>
              <a:rPr lang="en-US" dirty="0" smtClean="0"/>
              <a:t>; se </a:t>
            </a:r>
            <a:r>
              <a:rPr lang="en-US" dirty="0" err="1" smtClean="0"/>
              <a:t>implică</a:t>
            </a:r>
            <a:r>
              <a:rPr lang="en-US" dirty="0" smtClean="0"/>
              <a:t> </a:t>
            </a:r>
            <a:r>
              <a:rPr lang="en-US" dirty="0" err="1" smtClean="0"/>
              <a:t>în</a:t>
            </a:r>
            <a:r>
              <a:rPr lang="en-US" dirty="0" smtClean="0"/>
              <a:t> </a:t>
            </a:r>
            <a:r>
              <a:rPr lang="en-US" dirty="0" err="1" smtClean="0"/>
              <a:t>discuţii</a:t>
            </a:r>
            <a:r>
              <a:rPr lang="en-US" dirty="0" smtClean="0"/>
              <a:t> interactive, la </a:t>
            </a:r>
            <a:r>
              <a:rPr lang="en-US" dirty="0" err="1" smtClean="0"/>
              <a:t>distanţă</a:t>
            </a:r>
            <a:r>
              <a:rPr lang="en-US" dirty="0" smtClean="0"/>
              <a:t>; </a:t>
            </a:r>
            <a:r>
              <a:rPr lang="en-US" dirty="0" err="1" smtClean="0"/>
              <a:t>lucrează</a:t>
            </a:r>
            <a:r>
              <a:rPr lang="en-US" dirty="0" smtClean="0"/>
              <a:t> </a:t>
            </a:r>
            <a:r>
              <a:rPr lang="en-US" dirty="0" err="1" smtClean="0"/>
              <a:t>împreună</a:t>
            </a:r>
            <a:r>
              <a:rPr lang="en-US" dirty="0" smtClean="0"/>
              <a:t> la un </a:t>
            </a:r>
            <a:r>
              <a:rPr lang="en-US" dirty="0" err="1" smtClean="0"/>
              <a:t>proiect</a:t>
            </a:r>
            <a:r>
              <a:rPr lang="en-US" dirty="0" smtClean="0"/>
              <a:t>, </a:t>
            </a:r>
            <a:r>
              <a:rPr lang="en-US" dirty="0" err="1" smtClean="0"/>
              <a:t>în</a:t>
            </a:r>
            <a:r>
              <a:rPr lang="en-US" dirty="0" smtClean="0"/>
              <a:t> </a:t>
            </a:r>
            <a:r>
              <a:rPr lang="en-US" dirty="0" err="1" smtClean="0"/>
              <a:t>timp</a:t>
            </a:r>
            <a:r>
              <a:rPr lang="en-US" dirty="0" smtClean="0"/>
              <a:t> real, </a:t>
            </a:r>
            <a:r>
              <a:rPr lang="en-US" dirty="0" err="1" smtClean="0"/>
              <a:t>în</a:t>
            </a:r>
            <a:r>
              <a:rPr lang="en-US" dirty="0" smtClean="0"/>
              <a:t> </a:t>
            </a:r>
            <a:r>
              <a:rPr lang="en-US" dirty="0" err="1" smtClean="0"/>
              <a:t>grupuri</a:t>
            </a:r>
            <a:r>
              <a:rPr lang="en-US" dirty="0" smtClean="0"/>
              <a:t> </a:t>
            </a:r>
            <a:r>
              <a:rPr lang="en-US" dirty="0" err="1" smtClean="0"/>
              <a:t>sau</a:t>
            </a:r>
            <a:r>
              <a:rPr lang="en-US" dirty="0" smtClean="0"/>
              <a:t> </a:t>
            </a:r>
            <a:r>
              <a:rPr lang="en-US" dirty="0" err="1" smtClean="0"/>
              <a:t>perechi</a:t>
            </a:r>
            <a:r>
              <a:rPr lang="en-US" dirty="0" smtClean="0"/>
              <a:t>; </a:t>
            </a:r>
            <a:r>
              <a:rPr lang="en-US" dirty="0" err="1" smtClean="0"/>
              <a:t>schimbă</a:t>
            </a:r>
            <a:r>
              <a:rPr lang="en-US" dirty="0" smtClean="0"/>
              <a:t> </a:t>
            </a:r>
            <a:r>
              <a:rPr lang="en-US" dirty="0" err="1" smtClean="0"/>
              <a:t>informaţii</a:t>
            </a:r>
            <a:r>
              <a:rPr lang="en-US" dirty="0" smtClean="0"/>
              <a:t> </a:t>
            </a:r>
            <a:r>
              <a:rPr lang="en-US" dirty="0" err="1" smtClean="0"/>
              <a:t>bazate</a:t>
            </a:r>
            <a:r>
              <a:rPr lang="en-US" dirty="0" smtClean="0"/>
              <a:t> </a:t>
            </a:r>
            <a:r>
              <a:rPr lang="en-US" dirty="0" err="1" smtClean="0"/>
              <a:t>pe</a:t>
            </a:r>
            <a:r>
              <a:rPr lang="en-US" dirty="0" smtClean="0"/>
              <a:t> text, </a:t>
            </a:r>
            <a:r>
              <a:rPr lang="en-US" dirty="0" err="1" smtClean="0"/>
              <a:t>documente</a:t>
            </a:r>
            <a:r>
              <a:rPr lang="en-US" dirty="0" smtClean="0"/>
              <a:t> </a:t>
            </a:r>
            <a:r>
              <a:rPr lang="en-US" dirty="0" err="1" smtClean="0"/>
              <a:t>şi</a:t>
            </a:r>
            <a:r>
              <a:rPr lang="en-US" dirty="0" smtClean="0"/>
              <a:t> </a:t>
            </a:r>
            <a:r>
              <a:rPr lang="en-US" dirty="0" err="1" smtClean="0"/>
              <a:t>alte</a:t>
            </a:r>
            <a:r>
              <a:rPr lang="en-US" dirty="0" smtClean="0"/>
              <a:t> </a:t>
            </a:r>
            <a:r>
              <a:rPr lang="en-US" dirty="0" err="1" smtClean="0"/>
              <a:t>resurse</a:t>
            </a:r>
            <a:r>
              <a:rPr lang="en-US" dirty="0" smtClean="0"/>
              <a:t>. </a:t>
            </a:r>
            <a:r>
              <a:rPr lang="en-US" dirty="0" err="1" smtClean="0"/>
              <a:t>Publicaţiile</a:t>
            </a:r>
            <a:r>
              <a:rPr lang="en-US" dirty="0" smtClean="0"/>
              <a:t> </a:t>
            </a:r>
            <a:r>
              <a:rPr lang="en-US" dirty="0" err="1" smtClean="0"/>
              <a:t>electronice</a:t>
            </a:r>
            <a:r>
              <a:rPr lang="en-US" dirty="0" smtClean="0"/>
              <a:t> – </a:t>
            </a:r>
            <a:r>
              <a:rPr lang="en-US" dirty="0" err="1" smtClean="0"/>
              <a:t>afişe</a:t>
            </a:r>
            <a:r>
              <a:rPr lang="en-US" dirty="0" smtClean="0"/>
              <a:t>, </a:t>
            </a:r>
            <a:r>
              <a:rPr lang="en-US" dirty="0" err="1" smtClean="0"/>
              <a:t>prezentări</a:t>
            </a:r>
            <a:r>
              <a:rPr lang="en-US" dirty="0" smtClean="0"/>
              <a:t>, </a:t>
            </a:r>
            <a:r>
              <a:rPr lang="en-US" dirty="0" err="1" smtClean="0"/>
              <a:t>publicaţii</a:t>
            </a:r>
            <a:r>
              <a:rPr lang="en-US" dirty="0" smtClean="0"/>
              <a:t> (</a:t>
            </a:r>
            <a:r>
              <a:rPr lang="en-US" dirty="0" err="1" smtClean="0"/>
              <a:t>broşuri</a:t>
            </a:r>
            <a:r>
              <a:rPr lang="en-US" dirty="0" smtClean="0"/>
              <a:t>, </a:t>
            </a:r>
            <a:r>
              <a:rPr lang="en-US" dirty="0" err="1" smtClean="0"/>
              <a:t>buletine</a:t>
            </a:r>
            <a:r>
              <a:rPr lang="en-US" dirty="0" smtClean="0"/>
              <a:t> informative, </a:t>
            </a:r>
            <a:r>
              <a:rPr lang="en-US" dirty="0" err="1" smtClean="0"/>
              <a:t>ziare</a:t>
            </a:r>
            <a:r>
              <a:rPr lang="en-US" dirty="0" smtClean="0"/>
              <a:t>), site-</a:t>
            </a:r>
            <a:r>
              <a:rPr lang="en-US" dirty="0" err="1" smtClean="0"/>
              <a:t>uri</a:t>
            </a:r>
            <a:r>
              <a:rPr lang="en-US" dirty="0" smtClean="0"/>
              <a:t> </a:t>
            </a:r>
            <a:r>
              <a:rPr lang="en-US" dirty="0" err="1" smtClean="0"/>
              <a:t>sau</a:t>
            </a:r>
            <a:r>
              <a:rPr lang="en-US" dirty="0" smtClean="0"/>
              <a:t> </a:t>
            </a:r>
            <a:r>
              <a:rPr lang="en-US" dirty="0" err="1" smtClean="0"/>
              <a:t>bloguri</a:t>
            </a:r>
            <a:r>
              <a:rPr lang="en-US" dirty="0" smtClean="0"/>
              <a:t> create de </a:t>
            </a:r>
            <a:r>
              <a:rPr lang="en-US" dirty="0" err="1" smtClean="0"/>
              <a:t>elevi</a:t>
            </a:r>
            <a:r>
              <a:rPr lang="en-US" dirty="0" smtClean="0"/>
              <a:t> </a:t>
            </a:r>
            <a:r>
              <a:rPr lang="en-US" dirty="0" err="1" smtClean="0"/>
              <a:t>pe</a:t>
            </a:r>
            <a:r>
              <a:rPr lang="en-US" dirty="0" smtClean="0"/>
              <a:t> </a:t>
            </a:r>
            <a:r>
              <a:rPr lang="en-US" dirty="0" err="1" smtClean="0"/>
              <a:t>parcursul</a:t>
            </a:r>
            <a:r>
              <a:rPr lang="en-US" dirty="0" smtClean="0"/>
              <a:t> </a:t>
            </a:r>
            <a:r>
              <a:rPr lang="en-US" dirty="0" err="1" smtClean="0"/>
              <a:t>unei</a:t>
            </a:r>
            <a:r>
              <a:rPr lang="en-US" dirty="0" smtClean="0"/>
              <a:t> </a:t>
            </a:r>
            <a:r>
              <a:rPr lang="en-US" dirty="0" err="1" smtClean="0"/>
              <a:t>unităţi</a:t>
            </a:r>
            <a:r>
              <a:rPr lang="en-US" dirty="0" smtClean="0"/>
              <a:t> de </a:t>
            </a:r>
            <a:r>
              <a:rPr lang="en-US" dirty="0" err="1" smtClean="0"/>
              <a:t>învăţare</a:t>
            </a:r>
            <a:r>
              <a:rPr lang="en-US" dirty="0" smtClean="0"/>
              <a:t> </a:t>
            </a:r>
            <a:r>
              <a:rPr lang="en-US" dirty="0" err="1" smtClean="0"/>
              <a:t>reprezintă</a:t>
            </a:r>
            <a:r>
              <a:rPr lang="en-US" dirty="0" smtClean="0"/>
              <a:t> un </a:t>
            </a:r>
            <a:r>
              <a:rPr lang="en-US" dirty="0" err="1" smtClean="0"/>
              <a:t>exemplu</a:t>
            </a:r>
            <a:r>
              <a:rPr lang="en-US" dirty="0" smtClean="0"/>
              <a:t> de </a:t>
            </a:r>
            <a:r>
              <a:rPr lang="en-US" dirty="0" err="1" smtClean="0"/>
              <a:t>integrare</a:t>
            </a:r>
            <a:r>
              <a:rPr lang="en-US" dirty="0" smtClean="0"/>
              <a:t> </a:t>
            </a:r>
            <a:r>
              <a:rPr lang="en-US" dirty="0" err="1" smtClean="0"/>
              <a:t>creativă</a:t>
            </a:r>
            <a:r>
              <a:rPr lang="en-US" dirty="0" smtClean="0"/>
              <a:t> a </a:t>
            </a:r>
            <a:r>
              <a:rPr lang="en-US" dirty="0" err="1" smtClean="0"/>
              <a:t>tehnologiilor</a:t>
            </a:r>
            <a:r>
              <a:rPr lang="en-US" dirty="0" smtClean="0"/>
              <a:t> </a:t>
            </a:r>
            <a:r>
              <a:rPr lang="en-US" dirty="0" err="1" smtClean="0"/>
              <a:t>informatice</a:t>
            </a:r>
            <a:r>
              <a:rPr lang="en-US" dirty="0" smtClean="0"/>
              <a:t> </a:t>
            </a:r>
            <a:r>
              <a:rPr lang="en-US" dirty="0" err="1" smtClean="0"/>
              <a:t>şi</a:t>
            </a:r>
            <a:r>
              <a:rPr lang="en-US" dirty="0" smtClean="0"/>
              <a:t> </a:t>
            </a:r>
            <a:r>
              <a:rPr lang="en-US" dirty="0" err="1" smtClean="0"/>
              <a:t>comunicaţionale</a:t>
            </a:r>
            <a:r>
              <a:rPr lang="en-US" dirty="0" smtClean="0"/>
              <a:t> </a:t>
            </a:r>
            <a:r>
              <a:rPr lang="en-US" dirty="0" err="1" smtClean="0"/>
              <a:t>în</a:t>
            </a:r>
            <a:r>
              <a:rPr lang="en-US" dirty="0" smtClean="0"/>
              <a:t> </a:t>
            </a:r>
            <a:r>
              <a:rPr lang="en-US" dirty="0" err="1" smtClean="0"/>
              <a:t>procesul</a:t>
            </a:r>
            <a:r>
              <a:rPr lang="en-US" dirty="0" smtClean="0"/>
              <a:t> de </a:t>
            </a:r>
            <a:r>
              <a:rPr lang="en-US" dirty="0" err="1" smtClean="0"/>
              <a:t>predare-învăţare-evaluare</a:t>
            </a:r>
            <a:r>
              <a:rPr lang="ro-RO" dirty="0" smtClean="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proiectul</a:t>
            </a:r>
            <a:endParaRPr lang="ro-RO" dirty="0"/>
          </a:p>
        </p:txBody>
      </p:sp>
      <p:sp>
        <p:nvSpPr>
          <p:cNvPr id="3" name="Content Placeholder 2"/>
          <p:cNvSpPr>
            <a:spLocks noGrp="1"/>
          </p:cNvSpPr>
          <p:nvPr>
            <p:ph sz="quarter" idx="1"/>
          </p:nvPr>
        </p:nvSpPr>
        <p:spPr/>
        <p:txBody>
          <a:bodyPr>
            <a:noAutofit/>
          </a:bodyPr>
          <a:lstStyle/>
          <a:p>
            <a:pPr algn="just"/>
            <a:r>
              <a:rPr lang="en-US" sz="1400" dirty="0" err="1" smtClean="0"/>
              <a:t>Învăţarea</a:t>
            </a:r>
            <a:r>
              <a:rPr lang="en-US" sz="1400" dirty="0" smtClean="0"/>
              <a:t> </a:t>
            </a:r>
            <a:r>
              <a:rPr lang="en-US" sz="1400" dirty="0" err="1" smtClean="0"/>
              <a:t>pe</a:t>
            </a:r>
            <a:r>
              <a:rPr lang="en-US" sz="1400" dirty="0" smtClean="0"/>
              <a:t> </a:t>
            </a:r>
            <a:r>
              <a:rPr lang="en-US" sz="1400" dirty="0" err="1" smtClean="0"/>
              <a:t>bază</a:t>
            </a:r>
            <a:r>
              <a:rPr lang="en-US" sz="1400" dirty="0" smtClean="0"/>
              <a:t> de </a:t>
            </a:r>
            <a:r>
              <a:rPr lang="en-US" sz="1400" dirty="0" err="1" smtClean="0"/>
              <a:t>proiect</a:t>
            </a:r>
            <a:r>
              <a:rPr lang="en-US" sz="1400" dirty="0" smtClean="0"/>
              <a:t> </a:t>
            </a:r>
            <a:r>
              <a:rPr lang="en-US" sz="1400" dirty="0" err="1" smtClean="0"/>
              <a:t>reprezintă</a:t>
            </a:r>
            <a:r>
              <a:rPr lang="en-US" sz="1400" dirty="0" smtClean="0"/>
              <a:t> o </a:t>
            </a:r>
            <a:r>
              <a:rPr lang="en-US" sz="1400" dirty="0" err="1" smtClean="0"/>
              <a:t>nouă</a:t>
            </a:r>
            <a:r>
              <a:rPr lang="en-US" sz="1400" dirty="0" smtClean="0"/>
              <a:t> </a:t>
            </a:r>
            <a:r>
              <a:rPr lang="en-US" sz="1400" dirty="0" err="1" smtClean="0"/>
              <a:t>abordare</a:t>
            </a:r>
            <a:r>
              <a:rPr lang="en-US" sz="1400" dirty="0" smtClean="0"/>
              <a:t> a </a:t>
            </a:r>
            <a:r>
              <a:rPr lang="en-US" sz="1400" dirty="0" err="1" smtClean="0"/>
              <a:t>actului</a:t>
            </a:r>
            <a:r>
              <a:rPr lang="en-US" sz="1400" dirty="0" smtClean="0"/>
              <a:t> </a:t>
            </a:r>
            <a:r>
              <a:rPr lang="en-US" sz="1400" dirty="0" err="1" smtClean="0"/>
              <a:t>educaţional</a:t>
            </a:r>
            <a:r>
              <a:rPr lang="en-US" sz="1400" dirty="0" smtClean="0"/>
              <a:t>, o </a:t>
            </a:r>
            <a:r>
              <a:rPr lang="en-US" sz="1400" dirty="0" err="1" smtClean="0"/>
              <a:t>revalorizare</a:t>
            </a:r>
            <a:r>
              <a:rPr lang="en-US" sz="1400" dirty="0" smtClean="0"/>
              <a:t> a </a:t>
            </a:r>
            <a:r>
              <a:rPr lang="en-US" sz="1400" dirty="0" err="1" smtClean="0"/>
              <a:t>dimensiunii</a:t>
            </a:r>
            <a:r>
              <a:rPr lang="en-US" sz="1400" dirty="0" smtClean="0"/>
              <a:t> formative a </a:t>
            </a:r>
            <a:r>
              <a:rPr lang="en-US" sz="1400" dirty="0" err="1" smtClean="0"/>
              <a:t>educaţiei</a:t>
            </a:r>
            <a:r>
              <a:rPr lang="en-US" sz="1400" dirty="0" smtClean="0"/>
              <a:t>. </a:t>
            </a:r>
            <a:r>
              <a:rPr lang="en-US" sz="1400" dirty="0" err="1" smtClean="0"/>
              <a:t>Noua</a:t>
            </a:r>
            <a:r>
              <a:rPr lang="en-US" sz="1400" dirty="0" smtClean="0"/>
              <a:t> </a:t>
            </a:r>
            <a:r>
              <a:rPr lang="en-US" sz="1400" dirty="0" err="1" smtClean="0"/>
              <a:t>perspectivă</a:t>
            </a:r>
            <a:r>
              <a:rPr lang="en-US" sz="1400" dirty="0" smtClean="0"/>
              <a:t> </a:t>
            </a:r>
            <a:r>
              <a:rPr lang="en-US" sz="1400" dirty="0" err="1" smtClean="0"/>
              <a:t>conferă</a:t>
            </a:r>
            <a:r>
              <a:rPr lang="en-US" sz="1400" dirty="0" smtClean="0"/>
              <a:t> </a:t>
            </a:r>
            <a:r>
              <a:rPr lang="en-US" sz="1400" dirty="0" err="1" smtClean="0"/>
              <a:t>elevului</a:t>
            </a:r>
            <a:r>
              <a:rPr lang="en-US" sz="1400" dirty="0" smtClean="0"/>
              <a:t> </a:t>
            </a:r>
            <a:r>
              <a:rPr lang="en-US" sz="1400" dirty="0" err="1" smtClean="0"/>
              <a:t>atribuţii</a:t>
            </a:r>
            <a:r>
              <a:rPr lang="en-US" sz="1400" dirty="0" smtClean="0"/>
              <a:t> </a:t>
            </a:r>
            <a:r>
              <a:rPr lang="en-US" sz="1400" dirty="0" err="1" smtClean="0"/>
              <a:t>manageriale</a:t>
            </a:r>
            <a:r>
              <a:rPr lang="en-US" sz="1400" dirty="0" smtClean="0"/>
              <a:t> </a:t>
            </a:r>
            <a:r>
              <a:rPr lang="en-US" sz="1400" dirty="0" err="1" smtClean="0"/>
              <a:t>în</a:t>
            </a:r>
            <a:r>
              <a:rPr lang="en-US" sz="1400" dirty="0" smtClean="0"/>
              <a:t> </a:t>
            </a:r>
            <a:r>
              <a:rPr lang="en-US" sz="1400" dirty="0" err="1" smtClean="0"/>
              <a:t>privinţa</a:t>
            </a:r>
            <a:r>
              <a:rPr lang="en-US" sz="1400" dirty="0" smtClean="0"/>
              <a:t> </a:t>
            </a:r>
            <a:r>
              <a:rPr lang="en-US" sz="1400" dirty="0" err="1" smtClean="0"/>
              <a:t>propriei</a:t>
            </a:r>
            <a:r>
              <a:rPr lang="en-US" sz="1400" dirty="0" smtClean="0"/>
              <a:t> </a:t>
            </a:r>
            <a:r>
              <a:rPr lang="en-US" sz="1400" dirty="0" err="1" smtClean="0"/>
              <a:t>învăţări</a:t>
            </a:r>
            <a:r>
              <a:rPr lang="en-US" sz="1400" dirty="0" smtClean="0"/>
              <a:t>, </a:t>
            </a:r>
            <a:r>
              <a:rPr lang="en-US" sz="1400" dirty="0" err="1" smtClean="0"/>
              <a:t>promovând</a:t>
            </a:r>
            <a:r>
              <a:rPr lang="en-US" sz="1400" dirty="0" smtClean="0"/>
              <a:t> </a:t>
            </a:r>
            <a:r>
              <a:rPr lang="en-US" sz="1400" dirty="0" err="1" smtClean="0"/>
              <a:t>independenţa</a:t>
            </a:r>
            <a:r>
              <a:rPr lang="en-US" sz="1400" dirty="0" smtClean="0"/>
              <a:t> </a:t>
            </a:r>
            <a:r>
              <a:rPr lang="en-US" sz="1400" dirty="0" err="1" smtClean="0"/>
              <a:t>în</a:t>
            </a:r>
            <a:r>
              <a:rPr lang="en-US" sz="1400" dirty="0" smtClean="0"/>
              <a:t> </a:t>
            </a:r>
            <a:r>
              <a:rPr lang="en-US" sz="1400" dirty="0" err="1" smtClean="0"/>
              <a:t>învăţare</a:t>
            </a:r>
            <a:r>
              <a:rPr lang="en-US" sz="1400" dirty="0" smtClean="0"/>
              <a:t>, </a:t>
            </a:r>
            <a:r>
              <a:rPr lang="en-US" sz="1400" dirty="0" err="1" smtClean="0"/>
              <a:t>gândirea</a:t>
            </a:r>
            <a:r>
              <a:rPr lang="en-US" sz="1400" dirty="0" smtClean="0"/>
              <a:t> </a:t>
            </a:r>
            <a:r>
              <a:rPr lang="en-US" sz="1400" dirty="0" err="1" smtClean="0"/>
              <a:t>critică</a:t>
            </a:r>
            <a:r>
              <a:rPr lang="en-US" sz="1400" dirty="0" smtClean="0"/>
              <a:t>, </a:t>
            </a:r>
            <a:r>
              <a:rPr lang="en-US" sz="1400" dirty="0" err="1" smtClean="0"/>
              <a:t>învăţarea</a:t>
            </a:r>
            <a:r>
              <a:rPr lang="en-US" sz="1400" dirty="0" smtClean="0"/>
              <a:t> </a:t>
            </a:r>
            <a:r>
              <a:rPr lang="en-US" sz="1400" dirty="0" err="1" smtClean="0"/>
              <a:t>în</a:t>
            </a:r>
            <a:r>
              <a:rPr lang="en-US" sz="1400" dirty="0" smtClean="0"/>
              <a:t> </a:t>
            </a:r>
            <a:r>
              <a:rPr lang="en-US" sz="1400" dirty="0" err="1" smtClean="0"/>
              <a:t>contextul</a:t>
            </a:r>
            <a:r>
              <a:rPr lang="en-US" sz="1400" dirty="0" smtClean="0"/>
              <a:t> </a:t>
            </a:r>
            <a:r>
              <a:rPr lang="en-US" sz="1400" dirty="0" err="1" smtClean="0"/>
              <a:t>lumii</a:t>
            </a:r>
            <a:r>
              <a:rPr lang="en-US" sz="1400" dirty="0" smtClean="0"/>
              <a:t> </a:t>
            </a:r>
            <a:r>
              <a:rPr lang="en-US" sz="1400" dirty="0" err="1" smtClean="0"/>
              <a:t>reale</a:t>
            </a:r>
            <a:r>
              <a:rPr lang="en-US" sz="1400" dirty="0" smtClean="0"/>
              <a:t>, cu </a:t>
            </a:r>
            <a:r>
              <a:rPr lang="en-US" sz="1400" dirty="0" err="1" smtClean="0"/>
              <a:t>scopul</a:t>
            </a:r>
            <a:r>
              <a:rPr lang="en-US" sz="1400" dirty="0" smtClean="0"/>
              <a:t> </a:t>
            </a:r>
            <a:r>
              <a:rPr lang="en-US" sz="1400" dirty="0" err="1" smtClean="0"/>
              <a:t>declarat</a:t>
            </a:r>
            <a:r>
              <a:rPr lang="en-US" sz="1400" dirty="0" smtClean="0"/>
              <a:t> de a induce </a:t>
            </a:r>
            <a:r>
              <a:rPr lang="en-US" sz="1400" dirty="0" err="1" smtClean="0"/>
              <a:t>educaţia</a:t>
            </a:r>
            <a:r>
              <a:rPr lang="en-US" sz="1400" dirty="0" smtClean="0"/>
              <a:t> </a:t>
            </a:r>
            <a:r>
              <a:rPr lang="en-US" sz="1400" dirty="0" err="1" smtClean="0"/>
              <a:t>permanentă</a:t>
            </a:r>
            <a:r>
              <a:rPr lang="en-US" sz="1400" dirty="0" smtClean="0"/>
              <a:t>. </a:t>
            </a:r>
            <a:endParaRPr lang="ro-RO" sz="1400" dirty="0" smtClean="0"/>
          </a:p>
          <a:p>
            <a:pPr algn="just"/>
            <a:r>
              <a:rPr lang="en-US" sz="1400" dirty="0" err="1" smtClean="0"/>
              <a:t>Învăţarea</a:t>
            </a:r>
            <a:r>
              <a:rPr lang="en-US" sz="1400" dirty="0" smtClean="0"/>
              <a:t> </a:t>
            </a:r>
            <a:r>
              <a:rPr lang="en-US" sz="1400" dirty="0" err="1" smtClean="0"/>
              <a:t>bazată</a:t>
            </a:r>
            <a:r>
              <a:rPr lang="en-US" sz="1400" dirty="0" smtClean="0"/>
              <a:t> </a:t>
            </a:r>
            <a:r>
              <a:rPr lang="en-US" sz="1400" dirty="0" err="1" smtClean="0"/>
              <a:t>pe</a:t>
            </a:r>
            <a:r>
              <a:rPr lang="en-US" sz="1400" dirty="0" smtClean="0"/>
              <a:t> </a:t>
            </a:r>
            <a:r>
              <a:rPr lang="en-US" sz="1400" dirty="0" err="1" smtClean="0"/>
              <a:t>proiect</a:t>
            </a:r>
            <a:r>
              <a:rPr lang="en-US" sz="1400" dirty="0" smtClean="0"/>
              <a:t> </a:t>
            </a:r>
            <a:r>
              <a:rPr lang="en-US" sz="1400" dirty="0" err="1" smtClean="0"/>
              <a:t>presupune</a:t>
            </a:r>
            <a:r>
              <a:rPr lang="en-US" sz="1400" dirty="0" smtClean="0"/>
              <a:t> </a:t>
            </a:r>
            <a:r>
              <a:rPr lang="en-US" sz="1400" dirty="0" err="1" smtClean="0"/>
              <a:t>implicarea</a:t>
            </a:r>
            <a:r>
              <a:rPr lang="en-US" sz="1400" dirty="0" smtClean="0"/>
              <a:t> </a:t>
            </a:r>
            <a:r>
              <a:rPr lang="en-US" sz="1400" dirty="0" err="1" smtClean="0"/>
              <a:t>celor</a:t>
            </a:r>
            <a:r>
              <a:rPr lang="en-US" sz="1400" dirty="0" smtClean="0"/>
              <a:t> </a:t>
            </a:r>
            <a:r>
              <a:rPr lang="en-US" sz="1400" dirty="0" err="1" smtClean="0"/>
              <a:t>ce</a:t>
            </a:r>
            <a:r>
              <a:rPr lang="en-US" sz="1400" dirty="0" smtClean="0"/>
              <a:t> </a:t>
            </a:r>
            <a:r>
              <a:rPr lang="en-US" sz="1400" dirty="0" err="1" smtClean="0"/>
              <a:t>învaţă</a:t>
            </a:r>
            <a:r>
              <a:rPr lang="en-US" sz="1400" dirty="0" smtClean="0"/>
              <a:t> </a:t>
            </a:r>
            <a:r>
              <a:rPr lang="en-US" sz="1400" dirty="0" err="1" smtClean="0"/>
              <a:t>în</a:t>
            </a:r>
            <a:r>
              <a:rPr lang="en-US" sz="1400" dirty="0" smtClean="0"/>
              <a:t> </a:t>
            </a:r>
            <a:r>
              <a:rPr lang="en-US" sz="1400" dirty="0" err="1" smtClean="0"/>
              <a:t>activităţi</a:t>
            </a:r>
            <a:r>
              <a:rPr lang="en-US" sz="1400" dirty="0" smtClean="0"/>
              <a:t> </a:t>
            </a:r>
            <a:r>
              <a:rPr lang="en-US" sz="1400" dirty="0" err="1" smtClean="0"/>
              <a:t>individuale</a:t>
            </a:r>
            <a:r>
              <a:rPr lang="en-US" sz="1400" dirty="0" smtClean="0"/>
              <a:t> </a:t>
            </a:r>
            <a:r>
              <a:rPr lang="en-US" sz="1400" dirty="0" err="1" smtClean="0"/>
              <a:t>şi</a:t>
            </a:r>
            <a:r>
              <a:rPr lang="en-US" sz="1400" dirty="0" smtClean="0"/>
              <a:t> collaborative, </a:t>
            </a:r>
            <a:r>
              <a:rPr lang="en-US" sz="1400" dirty="0" err="1" smtClean="0"/>
              <a:t>în</a:t>
            </a:r>
            <a:r>
              <a:rPr lang="en-US" sz="1400" dirty="0" smtClean="0"/>
              <a:t> </a:t>
            </a:r>
            <a:r>
              <a:rPr lang="en-US" sz="1400" dirty="0" err="1" smtClean="0"/>
              <a:t>scopul</a:t>
            </a:r>
            <a:r>
              <a:rPr lang="en-US" sz="1400" dirty="0" smtClean="0"/>
              <a:t> </a:t>
            </a:r>
            <a:r>
              <a:rPr lang="en-US" sz="1400" dirty="0" err="1" smtClean="0"/>
              <a:t>explorării</a:t>
            </a:r>
            <a:r>
              <a:rPr lang="en-US" sz="1400" dirty="0" smtClean="0"/>
              <a:t> </a:t>
            </a:r>
            <a:r>
              <a:rPr lang="en-US" sz="1400" dirty="0" err="1" smtClean="0"/>
              <a:t>problemelor</a:t>
            </a:r>
            <a:r>
              <a:rPr lang="en-US" sz="1400" dirty="0" smtClean="0"/>
              <a:t> </a:t>
            </a:r>
            <a:r>
              <a:rPr lang="en-US" sz="1400" dirty="0" err="1" smtClean="0"/>
              <a:t>lumii</a:t>
            </a:r>
            <a:r>
              <a:rPr lang="en-US" sz="1400" dirty="0" smtClean="0"/>
              <a:t> </a:t>
            </a:r>
            <a:r>
              <a:rPr lang="en-US" sz="1400" dirty="0" err="1" smtClean="0"/>
              <a:t>reale</a:t>
            </a:r>
            <a:r>
              <a:rPr lang="en-US" sz="1400" dirty="0" smtClean="0"/>
              <a:t>. </a:t>
            </a:r>
            <a:r>
              <a:rPr lang="en-US" sz="1400" dirty="0" err="1" smtClean="0"/>
              <a:t>Problemele</a:t>
            </a:r>
            <a:r>
              <a:rPr lang="en-US" sz="1400" dirty="0" smtClean="0"/>
              <a:t> </a:t>
            </a:r>
            <a:r>
              <a:rPr lang="en-US" sz="1400" dirty="0" err="1" smtClean="0"/>
              <a:t>complexe</a:t>
            </a:r>
            <a:r>
              <a:rPr lang="en-US" sz="1400" dirty="0" smtClean="0"/>
              <a:t> ale </a:t>
            </a:r>
            <a:r>
              <a:rPr lang="en-US" sz="1400" dirty="0" err="1" smtClean="0"/>
              <a:t>societăţii</a:t>
            </a:r>
            <a:r>
              <a:rPr lang="en-US" sz="1400" dirty="0" smtClean="0"/>
              <a:t> </a:t>
            </a:r>
            <a:r>
              <a:rPr lang="en-US" sz="1400" dirty="0" err="1" smtClean="0"/>
              <a:t>cărora</a:t>
            </a:r>
            <a:r>
              <a:rPr lang="en-US" sz="1400" dirty="0" smtClean="0"/>
              <a:t> </a:t>
            </a:r>
            <a:r>
              <a:rPr lang="en-US" sz="1400" dirty="0" err="1" smtClean="0"/>
              <a:t>educabilul</a:t>
            </a:r>
            <a:r>
              <a:rPr lang="en-US" sz="1400" dirty="0" smtClean="0"/>
              <a:t> </a:t>
            </a:r>
            <a:r>
              <a:rPr lang="en-US" sz="1400" dirty="0" err="1" smtClean="0"/>
              <a:t>trebuie</a:t>
            </a:r>
            <a:r>
              <a:rPr lang="en-US" sz="1400" dirty="0" smtClean="0"/>
              <a:t> </a:t>
            </a:r>
            <a:r>
              <a:rPr lang="en-US" sz="1400" dirty="0" err="1" smtClean="0"/>
              <a:t>să</a:t>
            </a:r>
            <a:r>
              <a:rPr lang="en-US" sz="1400" dirty="0" smtClean="0"/>
              <a:t> le </a:t>
            </a:r>
            <a:r>
              <a:rPr lang="en-US" sz="1400" dirty="0" err="1" smtClean="0"/>
              <a:t>facă</a:t>
            </a:r>
            <a:r>
              <a:rPr lang="en-US" sz="1400" dirty="0" smtClean="0"/>
              <a:t> </a:t>
            </a:r>
            <a:r>
              <a:rPr lang="en-US" sz="1400" dirty="0" err="1" smtClean="0"/>
              <a:t>faţă</a:t>
            </a:r>
            <a:r>
              <a:rPr lang="en-US" sz="1400" dirty="0" smtClean="0"/>
              <a:t>, </a:t>
            </a:r>
            <a:r>
              <a:rPr lang="en-US" sz="1400" dirty="0" err="1" smtClean="0"/>
              <a:t>presupun</a:t>
            </a:r>
            <a:r>
              <a:rPr lang="en-US" sz="1400" dirty="0" smtClean="0"/>
              <a:t> </a:t>
            </a:r>
            <a:r>
              <a:rPr lang="en-US" sz="1400" dirty="0" err="1" smtClean="0"/>
              <a:t>combinarea</a:t>
            </a:r>
            <a:r>
              <a:rPr lang="en-US" sz="1400" dirty="0" smtClean="0"/>
              <a:t> </a:t>
            </a:r>
            <a:r>
              <a:rPr lang="en-US" sz="1400" dirty="0" err="1" smtClean="0"/>
              <a:t>activă</a:t>
            </a:r>
            <a:r>
              <a:rPr lang="en-US" sz="1400" dirty="0" smtClean="0"/>
              <a:t> a </a:t>
            </a:r>
            <a:r>
              <a:rPr lang="en-US" sz="1400" dirty="0" err="1" smtClean="0"/>
              <a:t>achiziţiilor</a:t>
            </a:r>
            <a:r>
              <a:rPr lang="en-US" sz="1400" dirty="0" smtClean="0"/>
              <a:t> </a:t>
            </a:r>
            <a:r>
              <a:rPr lang="en-US" sz="1400" dirty="0" err="1" smtClean="0"/>
              <a:t>fundamentale</a:t>
            </a:r>
            <a:r>
              <a:rPr lang="en-US" sz="1400" dirty="0" smtClean="0"/>
              <a:t> (</a:t>
            </a:r>
            <a:r>
              <a:rPr lang="en-US" sz="1400" dirty="0" err="1" smtClean="0"/>
              <a:t>citit</a:t>
            </a:r>
            <a:r>
              <a:rPr lang="en-US" sz="1400" dirty="0" smtClean="0"/>
              <a:t>, </a:t>
            </a:r>
            <a:r>
              <a:rPr lang="en-US" sz="1400" dirty="0" err="1" smtClean="0"/>
              <a:t>scris</a:t>
            </a:r>
            <a:r>
              <a:rPr lang="en-US" sz="1400" dirty="0" smtClean="0"/>
              <a:t>, </a:t>
            </a:r>
            <a:r>
              <a:rPr lang="en-US" sz="1400" dirty="0" err="1" smtClean="0"/>
              <a:t>calcul</a:t>
            </a:r>
            <a:r>
              <a:rPr lang="en-US" sz="1400" dirty="0" smtClean="0"/>
              <a:t> </a:t>
            </a:r>
            <a:r>
              <a:rPr lang="en-US" sz="1400" dirty="0" err="1" smtClean="0"/>
              <a:t>matematic</a:t>
            </a:r>
            <a:r>
              <a:rPr lang="en-US" sz="1400" dirty="0" smtClean="0"/>
              <a:t>) cu </a:t>
            </a:r>
            <a:r>
              <a:rPr lang="en-US" sz="1400" dirty="0" err="1" smtClean="0"/>
              <a:t>abilităţile</a:t>
            </a:r>
            <a:r>
              <a:rPr lang="en-US" sz="1400" dirty="0" smtClean="0"/>
              <a:t> </a:t>
            </a:r>
            <a:r>
              <a:rPr lang="en-US" sz="1400" dirty="0" err="1" smtClean="0"/>
              <a:t>specifice</a:t>
            </a:r>
            <a:r>
              <a:rPr lang="en-US" sz="1400" dirty="0" smtClean="0"/>
              <a:t> </a:t>
            </a:r>
            <a:r>
              <a:rPr lang="en-US" sz="1400" dirty="0" err="1" smtClean="0"/>
              <a:t>erei</a:t>
            </a:r>
            <a:r>
              <a:rPr lang="en-US" sz="1400" dirty="0" smtClean="0"/>
              <a:t> </a:t>
            </a:r>
            <a:r>
              <a:rPr lang="en-US" sz="1400" dirty="0" err="1" smtClean="0"/>
              <a:t>digitale</a:t>
            </a:r>
            <a:r>
              <a:rPr lang="en-US" sz="1400" dirty="0" smtClean="0"/>
              <a:t>, </a:t>
            </a:r>
            <a:r>
              <a:rPr lang="en-US" sz="1400" dirty="0" err="1" smtClean="0"/>
              <a:t>precum</a:t>
            </a:r>
            <a:r>
              <a:rPr lang="en-US" sz="1400" dirty="0" smtClean="0"/>
              <a:t> </a:t>
            </a:r>
            <a:r>
              <a:rPr lang="en-US" sz="1400" dirty="0" err="1" smtClean="0"/>
              <a:t>munca</a:t>
            </a:r>
            <a:r>
              <a:rPr lang="en-US" sz="1400" dirty="0" smtClean="0"/>
              <a:t> </a:t>
            </a:r>
            <a:r>
              <a:rPr lang="en-US" sz="1400" dirty="0" err="1" smtClean="0"/>
              <a:t>în</a:t>
            </a:r>
            <a:r>
              <a:rPr lang="en-US" sz="1400" dirty="0" smtClean="0"/>
              <a:t> </a:t>
            </a:r>
            <a:r>
              <a:rPr lang="en-US" sz="1400" dirty="0" err="1" smtClean="0"/>
              <a:t>echipă</a:t>
            </a:r>
            <a:r>
              <a:rPr lang="en-US" sz="1400" dirty="0" smtClean="0"/>
              <a:t>, </a:t>
            </a:r>
            <a:r>
              <a:rPr lang="en-US" sz="1400" dirty="0" err="1" smtClean="0"/>
              <a:t>rezolvarea</a:t>
            </a:r>
            <a:r>
              <a:rPr lang="en-US" sz="1400" dirty="0" smtClean="0"/>
              <a:t> de </a:t>
            </a:r>
            <a:r>
              <a:rPr lang="en-US" sz="1400" dirty="0" err="1" smtClean="0"/>
              <a:t>probleme</a:t>
            </a:r>
            <a:r>
              <a:rPr lang="en-US" sz="1400" dirty="0" smtClean="0"/>
              <a:t>, </a:t>
            </a:r>
            <a:r>
              <a:rPr lang="en-US" sz="1400" dirty="0" err="1" smtClean="0"/>
              <a:t>colectarea</a:t>
            </a:r>
            <a:r>
              <a:rPr lang="en-US" sz="1400" dirty="0" smtClean="0"/>
              <a:t> de date, </a:t>
            </a:r>
            <a:r>
              <a:rPr lang="en-US" sz="1400" dirty="0" err="1" smtClean="0"/>
              <a:t>managementul</a:t>
            </a:r>
            <a:r>
              <a:rPr lang="en-US" sz="1400" dirty="0" smtClean="0"/>
              <a:t> </a:t>
            </a:r>
            <a:r>
              <a:rPr lang="en-US" sz="1400" dirty="0" err="1" smtClean="0"/>
              <a:t>timpului</a:t>
            </a:r>
            <a:r>
              <a:rPr lang="en-US" sz="1400" dirty="0" smtClean="0"/>
              <a:t>, </a:t>
            </a:r>
            <a:r>
              <a:rPr lang="en-US" sz="1400" dirty="0" err="1" smtClean="0"/>
              <a:t>sintetizarea</a:t>
            </a:r>
            <a:r>
              <a:rPr lang="en-US" sz="1400" dirty="0" smtClean="0"/>
              <a:t> </a:t>
            </a:r>
            <a:r>
              <a:rPr lang="en-US" sz="1400" dirty="0" err="1" smtClean="0"/>
              <a:t>informaţiilor</a:t>
            </a:r>
            <a:r>
              <a:rPr lang="en-US" sz="1400" dirty="0" smtClean="0"/>
              <a:t> </a:t>
            </a:r>
            <a:r>
              <a:rPr lang="en-US" sz="1400" dirty="0" err="1" smtClean="0"/>
              <a:t>sau</a:t>
            </a:r>
            <a:r>
              <a:rPr lang="en-US" sz="1400" dirty="0" smtClean="0"/>
              <a:t> </a:t>
            </a:r>
            <a:r>
              <a:rPr lang="en-US" sz="1400" dirty="0" err="1" smtClean="0"/>
              <a:t>abilităţi</a:t>
            </a:r>
            <a:r>
              <a:rPr lang="en-US" sz="1400" dirty="0" smtClean="0"/>
              <a:t> de </a:t>
            </a:r>
            <a:r>
              <a:rPr lang="en-US" sz="1400" dirty="0" err="1" smtClean="0"/>
              <a:t>utilizare</a:t>
            </a:r>
            <a:r>
              <a:rPr lang="en-US" sz="1400" dirty="0" smtClean="0"/>
              <a:t> a </a:t>
            </a:r>
            <a:r>
              <a:rPr lang="en-US" sz="1400" dirty="0" err="1" smtClean="0"/>
              <a:t>tehnicilor</a:t>
            </a:r>
            <a:r>
              <a:rPr lang="en-US" sz="1400" dirty="0" smtClean="0"/>
              <a:t> </a:t>
            </a:r>
            <a:r>
              <a:rPr lang="en-US" sz="1400" dirty="0" err="1" smtClean="0"/>
              <a:t>informatice</a:t>
            </a:r>
            <a:r>
              <a:rPr lang="en-US" sz="1400" dirty="0" smtClean="0"/>
              <a:t> </a:t>
            </a:r>
            <a:r>
              <a:rPr lang="en-US" sz="1400" dirty="0" err="1" smtClean="0"/>
              <a:t>şi</a:t>
            </a:r>
            <a:r>
              <a:rPr lang="en-US" sz="1400" dirty="0" smtClean="0"/>
              <a:t> de </a:t>
            </a:r>
            <a:r>
              <a:rPr lang="en-US" sz="1400" dirty="0" err="1" smtClean="0"/>
              <a:t>comunicare</a:t>
            </a:r>
            <a:r>
              <a:rPr lang="en-US" sz="1400" dirty="0" smtClean="0"/>
              <a:t>. </a:t>
            </a:r>
            <a:r>
              <a:rPr lang="en-US" sz="1400" dirty="0" err="1" smtClean="0"/>
              <a:t>Deţinând</a:t>
            </a:r>
            <a:r>
              <a:rPr lang="en-US" sz="1400" dirty="0" smtClean="0"/>
              <a:t> </a:t>
            </a:r>
            <a:r>
              <a:rPr lang="en-US" sz="1400" dirty="0" err="1" smtClean="0"/>
              <a:t>competenţe</a:t>
            </a:r>
            <a:r>
              <a:rPr lang="en-US" sz="1400" dirty="0" smtClean="0"/>
              <a:t> </a:t>
            </a:r>
            <a:r>
              <a:rPr lang="en-US" sz="1400" dirty="0" err="1" smtClean="0"/>
              <a:t>într</a:t>
            </a:r>
            <a:r>
              <a:rPr lang="en-US" sz="1400" dirty="0" smtClean="0"/>
              <a:t>-o </a:t>
            </a:r>
            <a:r>
              <a:rPr lang="en-US" sz="1400" dirty="0" err="1" smtClean="0"/>
              <a:t>asemenea</a:t>
            </a:r>
            <a:r>
              <a:rPr lang="en-US" sz="1400" dirty="0" smtClean="0"/>
              <a:t> </a:t>
            </a:r>
            <a:r>
              <a:rPr lang="en-US" sz="1400" dirty="0" err="1" smtClean="0"/>
              <a:t>combinaţie</a:t>
            </a:r>
            <a:r>
              <a:rPr lang="en-US" sz="1400" dirty="0" smtClean="0"/>
              <a:t>, </a:t>
            </a:r>
            <a:r>
              <a:rPr lang="en-US" sz="1400" dirty="0" err="1" smtClean="0"/>
              <a:t>educabilii</a:t>
            </a:r>
            <a:r>
              <a:rPr lang="en-US" sz="1400" dirty="0" smtClean="0"/>
              <a:t> au </a:t>
            </a:r>
            <a:r>
              <a:rPr lang="en-US" sz="1400" dirty="0" err="1" smtClean="0"/>
              <a:t>toate</a:t>
            </a:r>
            <a:r>
              <a:rPr lang="en-US" sz="1400" dirty="0" smtClean="0"/>
              <a:t> </a:t>
            </a:r>
            <a:r>
              <a:rPr lang="en-US" sz="1400" dirty="0" err="1" smtClean="0"/>
              <a:t>şansele</a:t>
            </a:r>
            <a:r>
              <a:rPr lang="en-US" sz="1400" dirty="0" smtClean="0"/>
              <a:t> de a </a:t>
            </a:r>
            <a:r>
              <a:rPr lang="en-US" sz="1400" dirty="0" err="1" smtClean="0"/>
              <a:t>deveni</a:t>
            </a:r>
            <a:r>
              <a:rPr lang="en-US" sz="1400" dirty="0" smtClean="0"/>
              <a:t> </a:t>
            </a:r>
            <a:r>
              <a:rPr lang="en-US" sz="1400" dirty="0" err="1" smtClean="0"/>
              <a:t>manageri</a:t>
            </a:r>
            <a:r>
              <a:rPr lang="en-US" sz="1400" dirty="0" smtClean="0"/>
              <a:t> </a:t>
            </a:r>
            <a:r>
              <a:rPr lang="en-US" sz="1400" dirty="0" err="1" smtClean="0"/>
              <a:t>ai</a:t>
            </a:r>
            <a:r>
              <a:rPr lang="en-US" sz="1400" dirty="0" smtClean="0"/>
              <a:t> </a:t>
            </a:r>
            <a:r>
              <a:rPr lang="en-US" sz="1400" dirty="0" err="1" smtClean="0"/>
              <a:t>propriului</a:t>
            </a:r>
            <a:r>
              <a:rPr lang="en-US" sz="1400" dirty="0" smtClean="0"/>
              <a:t> </a:t>
            </a:r>
            <a:r>
              <a:rPr lang="en-US" sz="1400" dirty="0" err="1" smtClean="0"/>
              <a:t>proces</a:t>
            </a:r>
            <a:r>
              <a:rPr lang="en-US" sz="1400" dirty="0" smtClean="0"/>
              <a:t> de </a:t>
            </a:r>
            <a:r>
              <a:rPr lang="en-US" sz="1400" dirty="0" err="1" smtClean="0"/>
              <a:t>învăţare</a:t>
            </a:r>
            <a:r>
              <a:rPr lang="en-US" sz="1400" dirty="0" smtClean="0"/>
              <a:t>. </a:t>
            </a:r>
            <a:r>
              <a:rPr lang="en-US" sz="1400" dirty="0" err="1" smtClean="0"/>
              <a:t>Reforma</a:t>
            </a:r>
            <a:r>
              <a:rPr lang="en-US" sz="1400" dirty="0" smtClean="0"/>
              <a:t> </a:t>
            </a:r>
            <a:r>
              <a:rPr lang="en-US" sz="1400" dirty="0" err="1" smtClean="0"/>
              <a:t>educaţională</a:t>
            </a:r>
            <a:r>
              <a:rPr lang="en-US" sz="1400" dirty="0" smtClean="0"/>
              <a:t>, </a:t>
            </a:r>
            <a:r>
              <a:rPr lang="en-US" sz="1400" dirty="0" err="1" smtClean="0"/>
              <a:t>prin</a:t>
            </a:r>
            <a:r>
              <a:rPr lang="en-US" sz="1400" dirty="0" smtClean="0"/>
              <a:t> </a:t>
            </a:r>
            <a:r>
              <a:rPr lang="en-US" sz="1400" dirty="0" err="1" smtClean="0"/>
              <a:t>implementarea</a:t>
            </a:r>
            <a:r>
              <a:rPr lang="en-US" sz="1400" dirty="0" smtClean="0"/>
              <a:t> </a:t>
            </a:r>
            <a:r>
              <a:rPr lang="en-US" sz="1400" dirty="0" err="1" smtClean="0"/>
              <a:t>metodei</a:t>
            </a:r>
            <a:r>
              <a:rPr lang="en-US" sz="1400" dirty="0" smtClean="0"/>
              <a:t> </a:t>
            </a:r>
            <a:r>
              <a:rPr lang="en-US" sz="1400" dirty="0" err="1" smtClean="0"/>
              <a:t>proiectului</a:t>
            </a:r>
            <a:r>
              <a:rPr lang="en-US" sz="1400" dirty="0" smtClean="0"/>
              <a:t>, </a:t>
            </a:r>
            <a:r>
              <a:rPr lang="en-US" sz="1400" dirty="0" err="1" smtClean="0"/>
              <a:t>permite</a:t>
            </a:r>
            <a:r>
              <a:rPr lang="en-US" sz="1400" dirty="0" smtClean="0"/>
              <a:t> </a:t>
            </a:r>
            <a:r>
              <a:rPr lang="en-US" sz="1400" dirty="0" err="1" smtClean="0"/>
              <a:t>dobândirea</a:t>
            </a:r>
            <a:r>
              <a:rPr lang="en-US" sz="1400" dirty="0" smtClean="0"/>
              <a:t> de </a:t>
            </a:r>
            <a:r>
              <a:rPr lang="en-US" sz="1400" dirty="0" err="1" smtClean="0"/>
              <a:t>către</a:t>
            </a:r>
            <a:r>
              <a:rPr lang="en-US" sz="1400" dirty="0" smtClean="0"/>
              <a:t> </a:t>
            </a:r>
            <a:r>
              <a:rPr lang="en-US" sz="1400" dirty="0" err="1" smtClean="0"/>
              <a:t>copil</a:t>
            </a:r>
            <a:r>
              <a:rPr lang="en-US" sz="1400" dirty="0" smtClean="0"/>
              <a:t> a </a:t>
            </a:r>
            <a:r>
              <a:rPr lang="en-US" sz="1400" dirty="0" err="1" smtClean="0"/>
              <a:t>unor</a:t>
            </a:r>
            <a:r>
              <a:rPr lang="en-US" sz="1400" dirty="0" smtClean="0"/>
              <a:t> </a:t>
            </a:r>
            <a:r>
              <a:rPr lang="en-US" sz="1400" dirty="0" err="1" smtClean="0"/>
              <a:t>deprinderi</a:t>
            </a:r>
            <a:r>
              <a:rPr lang="en-US" sz="1400" dirty="0" smtClean="0"/>
              <a:t> </a:t>
            </a:r>
            <a:r>
              <a:rPr lang="en-US" sz="1400" dirty="0" err="1" smtClean="0"/>
              <a:t>şi</a:t>
            </a:r>
            <a:r>
              <a:rPr lang="en-US" sz="1400" dirty="0" smtClean="0"/>
              <a:t> </a:t>
            </a:r>
            <a:r>
              <a:rPr lang="en-US" sz="1400" dirty="0" err="1" smtClean="0"/>
              <a:t>abilităţi</a:t>
            </a:r>
            <a:r>
              <a:rPr lang="en-US" sz="1400" dirty="0" smtClean="0"/>
              <a:t> </a:t>
            </a:r>
            <a:r>
              <a:rPr lang="en-US" sz="1400" dirty="0" err="1" smtClean="0"/>
              <a:t>prin</a:t>
            </a:r>
            <a:r>
              <a:rPr lang="en-US" sz="1400" dirty="0" smtClean="0"/>
              <a:t> care, ulterior, se </a:t>
            </a:r>
            <a:r>
              <a:rPr lang="en-US" sz="1400" dirty="0" err="1" smtClean="0"/>
              <a:t>poate</a:t>
            </a:r>
            <a:r>
              <a:rPr lang="en-US" sz="1400" dirty="0" smtClean="0"/>
              <a:t> </a:t>
            </a:r>
            <a:r>
              <a:rPr lang="en-US" sz="1400" dirty="0" err="1" smtClean="0"/>
              <a:t>realiza</a:t>
            </a:r>
            <a:r>
              <a:rPr lang="en-US" sz="1400" dirty="0" smtClean="0"/>
              <a:t> </a:t>
            </a:r>
            <a:r>
              <a:rPr lang="en-US" sz="1400" dirty="0" err="1" smtClean="0"/>
              <a:t>înţelegerea</a:t>
            </a:r>
            <a:r>
              <a:rPr lang="en-US" sz="1400" dirty="0" smtClean="0"/>
              <a:t> </a:t>
            </a:r>
            <a:r>
              <a:rPr lang="en-US" sz="1400" dirty="0" err="1" smtClean="0"/>
              <a:t>şi</a:t>
            </a:r>
            <a:r>
              <a:rPr lang="en-US" sz="1400" dirty="0" smtClean="0"/>
              <a:t> </a:t>
            </a:r>
            <a:r>
              <a:rPr lang="en-US" sz="1400" dirty="0" err="1" smtClean="0"/>
              <a:t>producerea</a:t>
            </a:r>
            <a:r>
              <a:rPr lang="en-US" sz="1400" dirty="0" smtClean="0"/>
              <a:t> </a:t>
            </a:r>
            <a:r>
              <a:rPr lang="en-US" sz="1400" dirty="0" err="1" smtClean="0"/>
              <a:t>unor</a:t>
            </a:r>
            <a:r>
              <a:rPr lang="en-US" sz="1400" dirty="0" smtClean="0"/>
              <a:t> </a:t>
            </a:r>
            <a:r>
              <a:rPr lang="en-US" sz="1400" dirty="0" err="1" smtClean="0"/>
              <a:t>raţionamente</a:t>
            </a:r>
            <a:r>
              <a:rPr lang="en-US" sz="1400" dirty="0" smtClean="0"/>
              <a:t> </a:t>
            </a:r>
            <a:r>
              <a:rPr lang="en-US" sz="1400" dirty="0" err="1" smtClean="0"/>
              <a:t>autentice</a:t>
            </a:r>
            <a:r>
              <a:rPr lang="en-US" sz="1400" dirty="0" smtClean="0"/>
              <a:t>, </a:t>
            </a:r>
            <a:r>
              <a:rPr lang="en-US" sz="1400" dirty="0" err="1" smtClean="0"/>
              <a:t>devenind</a:t>
            </a:r>
            <a:r>
              <a:rPr lang="en-US" sz="1400" dirty="0" smtClean="0"/>
              <a:t> </a:t>
            </a:r>
            <a:r>
              <a:rPr lang="en-US" sz="1400" dirty="0" err="1" smtClean="0"/>
              <a:t>astfel</a:t>
            </a:r>
            <a:r>
              <a:rPr lang="en-US" sz="1400" dirty="0" smtClean="0"/>
              <a:t> </a:t>
            </a:r>
            <a:r>
              <a:rPr lang="en-US" sz="1400" dirty="0" err="1" smtClean="0"/>
              <a:t>participanţi</a:t>
            </a:r>
            <a:r>
              <a:rPr lang="en-US" sz="1400" dirty="0" smtClean="0"/>
              <a:t> </a:t>
            </a:r>
            <a:r>
              <a:rPr lang="en-US" sz="1400" dirty="0" err="1" smtClean="0"/>
              <a:t>activi</a:t>
            </a:r>
            <a:r>
              <a:rPr lang="en-US" sz="1400" dirty="0" smtClean="0"/>
              <a:t> </a:t>
            </a:r>
            <a:r>
              <a:rPr lang="en-US" sz="1400" dirty="0" err="1" smtClean="0"/>
              <a:t>în</a:t>
            </a:r>
            <a:r>
              <a:rPr lang="en-US" sz="1400" dirty="0" smtClean="0"/>
              <a:t> </a:t>
            </a:r>
            <a:r>
              <a:rPr lang="en-US" sz="1400" dirty="0" err="1" smtClean="0"/>
              <a:t>viaţa</a:t>
            </a:r>
            <a:r>
              <a:rPr lang="en-US" sz="1400" dirty="0" smtClean="0"/>
              <a:t> </a:t>
            </a:r>
            <a:r>
              <a:rPr lang="en-US" sz="1400" dirty="0" err="1" smtClean="0"/>
              <a:t>comunităţii</a:t>
            </a:r>
            <a:r>
              <a:rPr lang="en-US" sz="1400" dirty="0" smtClean="0"/>
              <a:t>. Se face </a:t>
            </a:r>
            <a:r>
              <a:rPr lang="en-US" sz="1400" dirty="0" err="1" smtClean="0"/>
              <a:t>astfel</a:t>
            </a:r>
            <a:r>
              <a:rPr lang="en-US" sz="1400" dirty="0" smtClean="0"/>
              <a:t> </a:t>
            </a:r>
            <a:r>
              <a:rPr lang="en-US" sz="1400" dirty="0" err="1" smtClean="0"/>
              <a:t>trecerea</a:t>
            </a:r>
            <a:r>
              <a:rPr lang="en-US" sz="1400" dirty="0" smtClean="0"/>
              <a:t> de la </a:t>
            </a:r>
            <a:r>
              <a:rPr lang="en-US" sz="1400" dirty="0" err="1" smtClean="0"/>
              <a:t>modelele</a:t>
            </a:r>
            <a:r>
              <a:rPr lang="en-US" sz="1400" dirty="0" smtClean="0"/>
              <a:t> </a:t>
            </a:r>
            <a:r>
              <a:rPr lang="en-US" sz="1400" dirty="0" err="1" smtClean="0"/>
              <a:t>tradiţionale</a:t>
            </a:r>
            <a:r>
              <a:rPr lang="en-US" sz="1400" dirty="0" smtClean="0"/>
              <a:t>, care </a:t>
            </a:r>
            <a:r>
              <a:rPr lang="en-US" sz="1400" dirty="0" err="1" smtClean="0"/>
              <a:t>limitează</a:t>
            </a:r>
            <a:r>
              <a:rPr lang="en-US" sz="1400" dirty="0" smtClean="0"/>
              <a:t> </a:t>
            </a:r>
            <a:r>
              <a:rPr lang="en-US" sz="1400" dirty="0" err="1" smtClean="0"/>
              <a:t>uneori</a:t>
            </a:r>
            <a:r>
              <a:rPr lang="en-US" sz="1400" dirty="0" smtClean="0"/>
              <a:t> </a:t>
            </a:r>
            <a:r>
              <a:rPr lang="en-US" sz="1400" dirty="0" err="1" smtClean="0"/>
              <a:t>realizarea</a:t>
            </a:r>
            <a:r>
              <a:rPr lang="en-US" sz="1400" dirty="0" smtClean="0"/>
              <a:t> </a:t>
            </a:r>
            <a:r>
              <a:rPr lang="en-US" sz="1400" dirty="0" err="1" smtClean="0"/>
              <a:t>cunoaşterii</a:t>
            </a:r>
            <a:r>
              <a:rPr lang="en-US" sz="1400" dirty="0" smtClean="0"/>
              <a:t>, la </a:t>
            </a:r>
            <a:r>
              <a:rPr lang="en-US" sz="1400" dirty="0" err="1" smtClean="0"/>
              <a:t>cunoaşterea</a:t>
            </a:r>
            <a:r>
              <a:rPr lang="en-US" sz="1400" dirty="0" smtClean="0"/>
              <a:t> </a:t>
            </a:r>
            <a:r>
              <a:rPr lang="en-US" sz="1400" dirty="0" err="1" smtClean="0"/>
              <a:t>în</a:t>
            </a:r>
            <a:r>
              <a:rPr lang="en-US" sz="1400" dirty="0" smtClean="0"/>
              <a:t> </a:t>
            </a:r>
            <a:r>
              <a:rPr lang="en-US" sz="1400" dirty="0" err="1" smtClean="0"/>
              <a:t>cadrul</a:t>
            </a:r>
            <a:r>
              <a:rPr lang="en-US" sz="1400" dirty="0" smtClean="0"/>
              <a:t> </a:t>
            </a:r>
            <a:r>
              <a:rPr lang="en-US" sz="1400" dirty="0" err="1" smtClean="0"/>
              <a:t>unei</a:t>
            </a:r>
            <a:r>
              <a:rPr lang="en-US" sz="1400" dirty="0" smtClean="0"/>
              <a:t> </a:t>
            </a:r>
            <a:r>
              <a:rPr lang="en-US" sz="1400" dirty="0" err="1" smtClean="0"/>
              <a:t>cercetări</a:t>
            </a:r>
            <a:r>
              <a:rPr lang="en-US" sz="1400" dirty="0" smtClean="0"/>
              <a:t> practice care le </a:t>
            </a:r>
            <a:r>
              <a:rPr lang="en-US" sz="1400" dirty="0" err="1" smtClean="0"/>
              <a:t>oferă</a:t>
            </a:r>
            <a:r>
              <a:rPr lang="en-US" sz="1400" dirty="0" smtClean="0"/>
              <a:t> </a:t>
            </a:r>
            <a:r>
              <a:rPr lang="en-US" sz="1400" dirty="0" err="1" smtClean="0"/>
              <a:t>copiilor</a:t>
            </a:r>
            <a:r>
              <a:rPr lang="en-US" sz="1400" dirty="0" smtClean="0"/>
              <a:t> </a:t>
            </a:r>
            <a:r>
              <a:rPr lang="en-US" sz="1400" dirty="0" err="1" smtClean="0"/>
              <a:t>posibilitatea</a:t>
            </a:r>
            <a:r>
              <a:rPr lang="en-US" sz="1400" dirty="0" smtClean="0"/>
              <a:t> de a </a:t>
            </a:r>
            <a:r>
              <a:rPr lang="en-US" sz="1400" dirty="0" err="1" smtClean="0"/>
              <a:t>exploata</a:t>
            </a:r>
            <a:r>
              <a:rPr lang="en-US" sz="1400" dirty="0" smtClean="0"/>
              <a:t> </a:t>
            </a:r>
            <a:r>
              <a:rPr lang="en-US" sz="1400" dirty="0" err="1" smtClean="0"/>
              <a:t>în</a:t>
            </a:r>
            <a:r>
              <a:rPr lang="en-US" sz="1400" dirty="0" smtClean="0"/>
              <a:t> </a:t>
            </a:r>
            <a:r>
              <a:rPr lang="en-US" sz="1400" dirty="0" err="1" smtClean="0"/>
              <a:t>profunzime</a:t>
            </a:r>
            <a:r>
              <a:rPr lang="en-US" sz="1400" dirty="0" smtClean="0"/>
              <a:t> </a:t>
            </a:r>
            <a:r>
              <a:rPr lang="en-US" sz="1400" dirty="0" err="1" smtClean="0"/>
              <a:t>domenii</a:t>
            </a:r>
            <a:r>
              <a:rPr lang="en-US" sz="1400" dirty="0" smtClean="0"/>
              <a:t> </a:t>
            </a:r>
            <a:r>
              <a:rPr lang="en-US" sz="1400" dirty="0" err="1" smtClean="0"/>
              <a:t>noi</a:t>
            </a:r>
            <a:r>
              <a:rPr lang="en-US" sz="1400" dirty="0" smtClean="0"/>
              <a:t>, de a </a:t>
            </a:r>
            <a:r>
              <a:rPr lang="en-US" sz="1400" dirty="0" err="1" smtClean="0"/>
              <a:t>acumula</a:t>
            </a:r>
            <a:r>
              <a:rPr lang="en-US" sz="1400" dirty="0" smtClean="0"/>
              <a:t> </a:t>
            </a:r>
            <a:r>
              <a:rPr lang="en-US" sz="1400" dirty="0" err="1" smtClean="0"/>
              <a:t>cunoştinţe</a:t>
            </a:r>
            <a:r>
              <a:rPr lang="en-US" sz="1400" dirty="0" smtClean="0"/>
              <a:t> </a:t>
            </a:r>
            <a:r>
              <a:rPr lang="en-US" sz="1400" dirty="0" err="1" smtClean="0"/>
              <a:t>în</a:t>
            </a:r>
            <a:r>
              <a:rPr lang="en-US" sz="1400" dirty="0" smtClean="0"/>
              <a:t> mod independent </a:t>
            </a:r>
            <a:r>
              <a:rPr lang="en-US" sz="1400" dirty="0" err="1" smtClean="0"/>
              <a:t>şi</a:t>
            </a:r>
            <a:r>
              <a:rPr lang="en-US" sz="1400" dirty="0" smtClean="0"/>
              <a:t> de a </a:t>
            </a:r>
            <a:r>
              <a:rPr lang="en-US" sz="1400" dirty="0" err="1" smtClean="0"/>
              <a:t>dezvolta</a:t>
            </a:r>
            <a:r>
              <a:rPr lang="en-US" sz="1400" dirty="0" smtClean="0"/>
              <a:t> </a:t>
            </a:r>
            <a:r>
              <a:rPr lang="en-US" sz="1400" dirty="0" err="1" smtClean="0"/>
              <a:t>competenţe</a:t>
            </a:r>
            <a:r>
              <a:rPr lang="en-US" sz="1400" dirty="0" smtClean="0"/>
              <a:t> </a:t>
            </a:r>
            <a:r>
              <a:rPr lang="en-US" sz="1400" dirty="0" err="1" smtClean="0"/>
              <a:t>precum</a:t>
            </a:r>
            <a:r>
              <a:rPr lang="en-US" sz="1400" dirty="0" smtClean="0"/>
              <a:t> </a:t>
            </a:r>
            <a:r>
              <a:rPr lang="en-US" sz="1400" dirty="0" err="1" smtClean="0"/>
              <a:t>creativitatea</a:t>
            </a:r>
            <a:r>
              <a:rPr lang="en-US" sz="1400" dirty="0" smtClean="0"/>
              <a:t>, </a:t>
            </a:r>
            <a:r>
              <a:rPr lang="en-US" sz="1400" dirty="0" err="1" smtClean="0"/>
              <a:t>spiritul</a:t>
            </a:r>
            <a:r>
              <a:rPr lang="en-US" sz="1400" dirty="0" smtClean="0"/>
              <a:t> de </a:t>
            </a:r>
            <a:r>
              <a:rPr lang="en-US" sz="1400" dirty="0" err="1" smtClean="0"/>
              <a:t>iniţiativă</a:t>
            </a:r>
            <a:r>
              <a:rPr lang="en-US" sz="1400" dirty="0" smtClean="0"/>
              <a:t>, </a:t>
            </a:r>
            <a:r>
              <a:rPr lang="en-US" sz="1400" dirty="0" err="1" smtClean="0"/>
              <a:t>capacitatea</a:t>
            </a:r>
            <a:r>
              <a:rPr lang="en-US" sz="1400" dirty="0" smtClean="0"/>
              <a:t> de a </a:t>
            </a:r>
            <a:r>
              <a:rPr lang="en-US" sz="1400" dirty="0" err="1" smtClean="0"/>
              <a:t>comunica</a:t>
            </a:r>
            <a:r>
              <a:rPr lang="en-US" sz="1400" dirty="0" smtClean="0"/>
              <a:t> </a:t>
            </a:r>
            <a:r>
              <a:rPr lang="en-US" sz="1400" dirty="0" err="1" smtClean="0"/>
              <a:t>şi</a:t>
            </a:r>
            <a:r>
              <a:rPr lang="en-US" sz="1400" dirty="0" smtClean="0"/>
              <a:t> de a </a:t>
            </a:r>
            <a:r>
              <a:rPr lang="en-US" sz="1400" dirty="0" err="1" smtClean="0"/>
              <a:t>lucra</a:t>
            </a:r>
            <a:r>
              <a:rPr lang="en-US" sz="1400" dirty="0" smtClean="0"/>
              <a:t> </a:t>
            </a:r>
            <a:r>
              <a:rPr lang="en-US" sz="1400" dirty="0" err="1" smtClean="0"/>
              <a:t>în</a:t>
            </a:r>
            <a:r>
              <a:rPr lang="en-US" sz="1400" dirty="0" smtClean="0"/>
              <a:t> </a:t>
            </a:r>
            <a:r>
              <a:rPr lang="en-US" sz="1400" dirty="0" err="1" smtClean="0"/>
              <a:t>echipă</a:t>
            </a:r>
            <a:r>
              <a:rPr lang="en-US" sz="1400" dirty="0" smtClean="0"/>
              <a:t>. </a:t>
            </a:r>
            <a:endParaRPr lang="ro-RO" sz="1400" dirty="0" smtClean="0"/>
          </a:p>
          <a:p>
            <a:endParaRPr lang="ro-RO"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Metode moderne</a:t>
            </a:r>
            <a:endParaRPr lang="ro-RO" dirty="0"/>
          </a:p>
        </p:txBody>
      </p:sp>
      <p:sp>
        <p:nvSpPr>
          <p:cNvPr id="3" name="Content Placeholder 2"/>
          <p:cNvSpPr>
            <a:spLocks noGrp="1"/>
          </p:cNvSpPr>
          <p:nvPr>
            <p:ph sz="quarter" idx="1"/>
          </p:nvPr>
        </p:nvSpPr>
        <p:spPr/>
        <p:txBody>
          <a:bodyPr>
            <a:normAutofit fontScale="92500" lnSpcReduction="10000"/>
          </a:bodyPr>
          <a:lstStyle/>
          <a:p>
            <a:pPr algn="just"/>
            <a:r>
              <a:rPr lang="ro-RO" dirty="0" smtClean="0"/>
              <a:t>Metodele moderne sunt, în esenţă, direcţii noi, metodologice în explorarea universului cunoaşterii. Aceste noi direcţii corespund principiilor educaţiei noi, ştiinţifice, şcolii active, contemporane. Criteriile metodologice noi se materializează în conţinutul şi tehnologia metodelor clasice, tradiţionale. Acestea le înnobilează conţinutul, înlătură verbalismul, creează activismul, solicită elevul în procesul cunoaşterii, creează satisfacţii şi împliniri în cooperaea sa cu profesorul, în dobândirea sistemului de cunoştinţe, priceperi, deprinderi.</a:t>
            </a:r>
          </a:p>
          <a:p>
            <a:pPr algn="just"/>
            <a:r>
              <a:rPr lang="ro-RO" dirty="0" smtClean="0"/>
              <a:t>Metodele active sunt metodele operatorii, cele care conduc la suscitarea și realizarea efectivă a operaţiilor de gândire, cele care prin excelenţă devin adecvate şi favorabile dezvoltării unui constructivism operatoriu.</a:t>
            </a:r>
            <a:endParaRPr lang="ro-R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indent="-342900">
              <a:buFont typeface="Wingdings" pitchFamily="2" charset="2"/>
              <a:buChar char="v"/>
            </a:pPr>
            <a:r>
              <a:rPr lang="ro-RO" sz="2000" dirty="0" smtClean="0"/>
              <a:t>Argument justificare, context (analiză de nevoi)  </a:t>
            </a:r>
            <a:r>
              <a:rPr lang="ro-RO" sz="2000" i="1" dirty="0" smtClean="0"/>
              <a:t>;</a:t>
            </a:r>
            <a:r>
              <a:rPr lang="en-US" sz="2000" dirty="0" smtClean="0"/>
              <a:t/>
            </a:r>
            <a:br>
              <a:rPr lang="en-US" sz="2000" dirty="0" smtClean="0"/>
            </a:br>
            <a:r>
              <a:rPr lang="en-US" sz="2000" dirty="0"/>
              <a:t/>
            </a:r>
            <a:br>
              <a:rPr lang="en-US" sz="2000" dirty="0"/>
            </a:br>
            <a:endParaRPr lang="en-US" sz="2000" dirty="0"/>
          </a:p>
        </p:txBody>
      </p:sp>
      <p:sp>
        <p:nvSpPr>
          <p:cNvPr id="3" name="Content Placeholder 2"/>
          <p:cNvSpPr>
            <a:spLocks noGrp="1"/>
          </p:cNvSpPr>
          <p:nvPr>
            <p:ph sz="quarter" idx="1"/>
          </p:nvPr>
        </p:nvSpPr>
        <p:spPr/>
        <p:txBody>
          <a:bodyPr>
            <a:normAutofit lnSpcReduction="10000"/>
          </a:bodyPr>
          <a:lstStyle/>
          <a:p>
            <a:pPr algn="just"/>
            <a:r>
              <a:rPr lang="ro-RO" sz="1800" dirty="0" smtClean="0"/>
              <a:t>Din perspectiva cercetării fundamentale</a:t>
            </a:r>
            <a:r>
              <a:rPr lang="en-US" sz="1800" dirty="0" smtClean="0"/>
              <a:t> se </a:t>
            </a:r>
            <a:r>
              <a:rPr lang="en-US" sz="1800" dirty="0" err="1" smtClean="0"/>
              <a:t>poate</a:t>
            </a:r>
            <a:r>
              <a:rPr lang="en-US" sz="1800" dirty="0" smtClean="0"/>
              <a:t> </a:t>
            </a:r>
            <a:r>
              <a:rPr lang="en-US" sz="1800" dirty="0" err="1" smtClean="0"/>
              <a:t>organiza</a:t>
            </a:r>
            <a:r>
              <a:rPr lang="en-US" sz="1800" dirty="0" smtClean="0"/>
              <a:t> </a:t>
            </a:r>
            <a:r>
              <a:rPr lang="ro-RO" sz="1800" dirty="0" smtClean="0"/>
              <a:t>Curriculum specializat pe categorii de cunoştinţe şi aptitudini ce are ca scop îmbogăţirea si aprofundarea obiectivelor, exersarea activităţilor de învăţare, formarea comportamentelor</a:t>
            </a:r>
            <a:r>
              <a:rPr lang="ro-RO" sz="1800" b="1" dirty="0" smtClean="0"/>
              <a:t> </a:t>
            </a:r>
            <a:r>
              <a:rPr lang="ro-RO" sz="1800" dirty="0" smtClean="0"/>
              <a:t>specifice determinării performanţelor în domenii</a:t>
            </a:r>
            <a:r>
              <a:rPr lang="ro-RO" sz="1800" b="1" dirty="0" smtClean="0"/>
              <a:t> </a:t>
            </a:r>
            <a:r>
              <a:rPr lang="ro-RO" sz="1800" dirty="0" smtClean="0"/>
              <a:t>particulare de studiu, în cazul nostru </a:t>
            </a:r>
            <a:r>
              <a:rPr lang="en-US" sz="1800" dirty="0" smtClean="0"/>
              <a:t>al </a:t>
            </a:r>
            <a:r>
              <a:rPr lang="en-US" sz="1800" dirty="0" err="1" smtClean="0"/>
              <a:t>limbii</a:t>
            </a:r>
            <a:r>
              <a:rPr lang="en-US" sz="1800" dirty="0" smtClean="0"/>
              <a:t> </a:t>
            </a:r>
            <a:r>
              <a:rPr lang="en-US" sz="1800" dirty="0" err="1" smtClean="0"/>
              <a:t>si</a:t>
            </a:r>
            <a:r>
              <a:rPr lang="en-US" sz="1800" dirty="0" smtClean="0"/>
              <a:t> </a:t>
            </a:r>
            <a:r>
              <a:rPr lang="en-US" sz="1800" dirty="0" err="1" smtClean="0"/>
              <a:t>literaturii</a:t>
            </a:r>
            <a:r>
              <a:rPr lang="en-US" sz="1800" dirty="0" smtClean="0"/>
              <a:t> </a:t>
            </a:r>
            <a:r>
              <a:rPr lang="en-US" sz="1800" dirty="0" err="1" smtClean="0"/>
              <a:t>române</a:t>
            </a:r>
            <a:r>
              <a:rPr lang="en-US" sz="1800" dirty="0" smtClean="0"/>
              <a:t>. </a:t>
            </a:r>
            <a:endParaRPr lang="en-US" sz="1800" b="1" dirty="0" smtClean="0"/>
          </a:p>
          <a:p>
            <a:pPr algn="just"/>
            <a:r>
              <a:rPr lang="en-US" sz="1800" dirty="0" err="1" smtClean="0"/>
              <a:t>Proiectul</a:t>
            </a:r>
            <a:r>
              <a:rPr lang="en-US" sz="1800" dirty="0" smtClean="0"/>
              <a:t> de </a:t>
            </a:r>
            <a:r>
              <a:rPr lang="en-US" sz="1800" dirty="0" err="1" smtClean="0"/>
              <a:t>faţă</a:t>
            </a:r>
            <a:r>
              <a:rPr lang="en-US" sz="1800" dirty="0" smtClean="0"/>
              <a:t> </a:t>
            </a:r>
            <a:r>
              <a:rPr lang="en-US" sz="1800" dirty="0" err="1" smtClean="0"/>
              <a:t>îşi</a:t>
            </a:r>
            <a:r>
              <a:rPr lang="en-US" sz="1800" dirty="0" smtClean="0"/>
              <a:t> </a:t>
            </a:r>
            <a:r>
              <a:rPr lang="en-US" sz="1800" dirty="0" err="1" smtClean="0"/>
              <a:t>propune</a:t>
            </a:r>
            <a:r>
              <a:rPr lang="en-US" sz="1800" dirty="0" smtClean="0"/>
              <a:t> o ”</a:t>
            </a:r>
            <a:r>
              <a:rPr lang="en-US" sz="1800" dirty="0" err="1" smtClean="0"/>
              <a:t>apropiere</a:t>
            </a:r>
            <a:r>
              <a:rPr lang="en-US" sz="1800" dirty="0" smtClean="0"/>
              <a:t>”</a:t>
            </a:r>
            <a:r>
              <a:rPr lang="en-US" sz="1800" b="1" dirty="0" smtClean="0"/>
              <a:t> </a:t>
            </a:r>
            <a:r>
              <a:rPr lang="en-US" sz="1800" dirty="0" smtClean="0"/>
              <a:t>a </a:t>
            </a:r>
            <a:r>
              <a:rPr lang="en-US" sz="1800" dirty="0" err="1" smtClean="0"/>
              <a:t>limbii</a:t>
            </a:r>
            <a:r>
              <a:rPr lang="en-US" sz="1800" dirty="0" smtClean="0"/>
              <a:t> </a:t>
            </a:r>
            <a:r>
              <a:rPr lang="en-US" sz="1800" dirty="0" err="1" smtClean="0"/>
              <a:t>române</a:t>
            </a:r>
            <a:r>
              <a:rPr lang="en-US" sz="1800" dirty="0" smtClean="0"/>
              <a:t>  de </a:t>
            </a:r>
            <a:r>
              <a:rPr lang="en-US" sz="1800" dirty="0" err="1" smtClean="0"/>
              <a:t>elevi</a:t>
            </a:r>
            <a:r>
              <a:rPr lang="en-US" sz="1800" dirty="0" smtClean="0"/>
              <a:t> </a:t>
            </a:r>
            <a:r>
              <a:rPr lang="en-US" sz="1800" dirty="0" err="1" smtClean="0"/>
              <a:t>printr</a:t>
            </a:r>
            <a:r>
              <a:rPr lang="en-US" sz="1800" dirty="0" smtClean="0"/>
              <a:t>-o </a:t>
            </a:r>
            <a:r>
              <a:rPr lang="en-US" sz="1800" dirty="0" err="1" smtClean="0"/>
              <a:t>abordare</a:t>
            </a:r>
            <a:r>
              <a:rPr lang="en-US" sz="1800" dirty="0" smtClean="0"/>
              <a:t> </a:t>
            </a:r>
            <a:r>
              <a:rPr lang="en-US" sz="1800" dirty="0" err="1" smtClean="0"/>
              <a:t>mai</a:t>
            </a:r>
            <a:r>
              <a:rPr lang="en-US" sz="1800" dirty="0" smtClean="0"/>
              <a:t> ”</a:t>
            </a:r>
            <a:r>
              <a:rPr lang="en-US" sz="1800" dirty="0" err="1" smtClean="0"/>
              <a:t>relaxată</a:t>
            </a:r>
            <a:r>
              <a:rPr lang="en-US" sz="1800" dirty="0" smtClean="0"/>
              <a:t>”  a </a:t>
            </a:r>
            <a:r>
              <a:rPr lang="en-US" sz="1800" dirty="0" err="1" smtClean="0"/>
              <a:t>acesteia</a:t>
            </a:r>
            <a:r>
              <a:rPr lang="en-US" sz="1800" dirty="0" smtClean="0"/>
              <a:t>, </a:t>
            </a:r>
            <a:r>
              <a:rPr lang="en-US" sz="1800" dirty="0" err="1" smtClean="0"/>
              <a:t>abordare</a:t>
            </a:r>
            <a:r>
              <a:rPr lang="en-US" sz="1800" dirty="0" smtClean="0"/>
              <a:t> care </a:t>
            </a:r>
            <a:r>
              <a:rPr lang="en-US" sz="1800" dirty="0" err="1" smtClean="0"/>
              <a:t>să</a:t>
            </a:r>
            <a:r>
              <a:rPr lang="en-US" sz="1800" dirty="0" smtClean="0"/>
              <a:t> </a:t>
            </a:r>
            <a:r>
              <a:rPr lang="en-US" sz="1800" dirty="0" err="1" smtClean="0"/>
              <a:t>ducă</a:t>
            </a:r>
            <a:r>
              <a:rPr lang="en-US" sz="1800" dirty="0" smtClean="0"/>
              <a:t> la o </a:t>
            </a:r>
            <a:r>
              <a:rPr lang="en-US" sz="1800" dirty="0" err="1" smtClean="0"/>
              <a:t>creştere</a:t>
            </a:r>
            <a:r>
              <a:rPr lang="en-US" sz="1800" dirty="0" smtClean="0"/>
              <a:t> a </a:t>
            </a:r>
            <a:r>
              <a:rPr lang="en-US" sz="1800" dirty="0" err="1" smtClean="0"/>
              <a:t>rezultatelor</a:t>
            </a:r>
            <a:r>
              <a:rPr lang="en-US" sz="1800" dirty="0" smtClean="0"/>
              <a:t> </a:t>
            </a:r>
            <a:r>
              <a:rPr lang="en-US" sz="1800" dirty="0" err="1" smtClean="0"/>
              <a:t>obţinute</a:t>
            </a:r>
            <a:r>
              <a:rPr lang="en-US" sz="1800" dirty="0" smtClean="0"/>
              <a:t> </a:t>
            </a:r>
            <a:r>
              <a:rPr lang="en-US" sz="1800" dirty="0" err="1" smtClean="0"/>
              <a:t>în</a:t>
            </a:r>
            <a:r>
              <a:rPr lang="en-US" sz="1800" dirty="0" smtClean="0"/>
              <a:t> </a:t>
            </a:r>
            <a:r>
              <a:rPr lang="en-US" sz="1800" dirty="0" err="1" smtClean="0"/>
              <a:t>cadrul</a:t>
            </a:r>
            <a:r>
              <a:rPr lang="en-US" sz="1800" dirty="0" smtClean="0"/>
              <a:t> </a:t>
            </a:r>
            <a:r>
              <a:rPr lang="en-US" sz="1800" dirty="0" err="1" smtClean="0"/>
              <a:t>orelor</a:t>
            </a:r>
            <a:r>
              <a:rPr lang="en-US" sz="1800" dirty="0" smtClean="0"/>
              <a:t> de </a:t>
            </a:r>
            <a:r>
              <a:rPr lang="en-US" sz="1800" dirty="0" err="1" smtClean="0"/>
              <a:t>limba</a:t>
            </a:r>
            <a:r>
              <a:rPr lang="en-US" sz="1800" dirty="0" smtClean="0"/>
              <a:t> </a:t>
            </a:r>
            <a:r>
              <a:rPr lang="en-US" sz="1800" dirty="0" err="1" smtClean="0"/>
              <a:t>şi</a:t>
            </a:r>
            <a:r>
              <a:rPr lang="en-US" sz="1800" dirty="0" smtClean="0"/>
              <a:t> </a:t>
            </a:r>
            <a:r>
              <a:rPr lang="en-US" sz="1800" dirty="0" err="1" smtClean="0"/>
              <a:t>literatura</a:t>
            </a:r>
            <a:r>
              <a:rPr lang="en-US" sz="1800" dirty="0" smtClean="0"/>
              <a:t> </a:t>
            </a:r>
            <a:r>
              <a:rPr lang="en-US" sz="1800" dirty="0" err="1" smtClean="0"/>
              <a:t>română</a:t>
            </a:r>
            <a:r>
              <a:rPr lang="en-US" sz="1800" dirty="0" smtClean="0"/>
              <a:t> la </a:t>
            </a:r>
            <a:r>
              <a:rPr lang="en-US" sz="1800" dirty="0" err="1" smtClean="0"/>
              <a:t>clasă</a:t>
            </a:r>
            <a:r>
              <a:rPr lang="en-US" sz="1800" dirty="0" smtClean="0"/>
              <a:t>, </a:t>
            </a:r>
            <a:r>
              <a:rPr lang="en-US" sz="1800" dirty="0" err="1" smtClean="0"/>
              <a:t>dar</a:t>
            </a:r>
            <a:r>
              <a:rPr lang="en-US" sz="1800" dirty="0" smtClean="0"/>
              <a:t> </a:t>
            </a:r>
            <a:r>
              <a:rPr lang="en-US" sz="1800" dirty="0" err="1" smtClean="0"/>
              <a:t>şi</a:t>
            </a:r>
            <a:r>
              <a:rPr lang="en-US" sz="1800" dirty="0" smtClean="0"/>
              <a:t> </a:t>
            </a:r>
            <a:r>
              <a:rPr lang="en-US" sz="1800" dirty="0" err="1" smtClean="0"/>
              <a:t>în</a:t>
            </a:r>
            <a:r>
              <a:rPr lang="en-US" sz="1800" dirty="0" smtClean="0"/>
              <a:t> </a:t>
            </a:r>
            <a:r>
              <a:rPr lang="en-US" sz="1800" dirty="0" err="1" smtClean="0"/>
              <a:t>cadrul</a:t>
            </a:r>
            <a:r>
              <a:rPr lang="en-US" sz="1800" dirty="0" smtClean="0"/>
              <a:t> </a:t>
            </a:r>
            <a:r>
              <a:rPr lang="en-US" sz="1800" dirty="0" err="1" smtClean="0"/>
              <a:t>examenelor</a:t>
            </a:r>
            <a:r>
              <a:rPr lang="en-US" sz="1800" dirty="0" smtClean="0"/>
              <a:t> </a:t>
            </a:r>
            <a:r>
              <a:rPr lang="en-US" sz="1800" dirty="0" err="1" smtClean="0"/>
              <a:t>nationale</a:t>
            </a:r>
            <a:r>
              <a:rPr lang="en-US" sz="1800" dirty="0" smtClean="0"/>
              <a:t> </a:t>
            </a:r>
            <a:r>
              <a:rPr lang="en-US" sz="1800" dirty="0" err="1" smtClean="0"/>
              <a:t>şi</a:t>
            </a:r>
            <a:r>
              <a:rPr lang="en-US" sz="1800" dirty="0" smtClean="0"/>
              <a:t> </a:t>
            </a:r>
            <a:r>
              <a:rPr lang="en-US" sz="1800" dirty="0" err="1" smtClean="0"/>
              <a:t>concursurilor</a:t>
            </a:r>
            <a:r>
              <a:rPr lang="en-US" sz="1800" dirty="0" smtClean="0"/>
              <a:t> de </a:t>
            </a:r>
            <a:r>
              <a:rPr lang="en-US" sz="1800" dirty="0" err="1" smtClean="0"/>
              <a:t>limba</a:t>
            </a:r>
            <a:r>
              <a:rPr lang="en-US" sz="1800" dirty="0" smtClean="0"/>
              <a:t> </a:t>
            </a:r>
            <a:r>
              <a:rPr lang="en-US" sz="1800" dirty="0" err="1" smtClean="0"/>
              <a:t>şi</a:t>
            </a:r>
            <a:r>
              <a:rPr lang="en-US" sz="1800" dirty="0" smtClean="0"/>
              <a:t> </a:t>
            </a:r>
            <a:r>
              <a:rPr lang="en-US" sz="1800" dirty="0" err="1" smtClean="0"/>
              <a:t>literatura</a:t>
            </a:r>
            <a:r>
              <a:rPr lang="en-US" sz="1800" dirty="0" smtClean="0"/>
              <a:t> </a:t>
            </a:r>
            <a:r>
              <a:rPr lang="en-US" sz="1800" dirty="0" err="1" smtClean="0"/>
              <a:t>română</a:t>
            </a:r>
            <a:r>
              <a:rPr lang="en-US" sz="1800" dirty="0" smtClean="0"/>
              <a:t>.</a:t>
            </a:r>
            <a:endParaRPr lang="en-US" sz="1800" b="1" dirty="0" smtClean="0"/>
          </a:p>
          <a:p>
            <a:pPr algn="just">
              <a:buNone/>
            </a:pPr>
            <a:r>
              <a:rPr lang="it-IT" sz="1800" dirty="0" smtClean="0"/>
              <a:t> </a:t>
            </a:r>
            <a:endParaRPr lang="en-US" sz="1800" dirty="0" smtClean="0"/>
          </a:p>
          <a:p>
            <a:pPr algn="just"/>
            <a:r>
              <a:rPr lang="it-IT" sz="1800" dirty="0" smtClean="0"/>
              <a:t>Contactul cu biblioteca de la vârsta şcolară este esenţial. Cartea este un izvor nesecat de cunoştinţe şi un mijloc eficient de educaţie. Cărţile, poveştile sunt un punct de plecare pentru dezvoltarea sentimentelor şi a imaginaţiei copilului,deschizându-i accesul la bogăţiile spirituale acumulate de omenire.</a:t>
            </a:r>
            <a:endParaRPr lang="en-US" sz="1800" dirty="0"/>
          </a:p>
        </p:txBody>
      </p:sp>
    </p:spTree>
    <p:extLst>
      <p:ext uri="{BB962C8B-B14F-4D97-AF65-F5344CB8AC3E}">
        <p14:creationId xmlns:p14="http://schemas.microsoft.com/office/powerpoint/2010/main" val="2441948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Studiu de caz</a:t>
            </a:r>
            <a:endParaRPr lang="ro-RO" dirty="0"/>
          </a:p>
        </p:txBody>
      </p:sp>
      <p:sp>
        <p:nvSpPr>
          <p:cNvPr id="3" name="Content Placeholder 2"/>
          <p:cNvSpPr>
            <a:spLocks noGrp="1"/>
          </p:cNvSpPr>
          <p:nvPr>
            <p:ph sz="quarter" idx="1"/>
          </p:nvPr>
        </p:nvSpPr>
        <p:spPr>
          <a:xfrm>
            <a:off x="214282" y="1428736"/>
            <a:ext cx="8643998" cy="5045216"/>
          </a:xfrm>
        </p:spPr>
        <p:txBody>
          <a:bodyPr>
            <a:normAutofit fontScale="47500" lnSpcReduction="20000"/>
          </a:bodyPr>
          <a:lstStyle/>
          <a:p>
            <a:pPr algn="just"/>
            <a:r>
              <a:rPr lang="en-US" sz="3800" b="1" dirty="0" err="1" smtClean="0"/>
              <a:t>Părerile</a:t>
            </a:r>
            <a:r>
              <a:rPr lang="en-US" sz="3800" b="1" dirty="0" smtClean="0"/>
              <a:t> </a:t>
            </a:r>
            <a:r>
              <a:rPr lang="en-US" sz="3800" b="1" dirty="0" err="1" smtClean="0"/>
              <a:t>elevilor</a:t>
            </a:r>
            <a:endParaRPr lang="ro-RO" sz="3800" dirty="0" smtClean="0"/>
          </a:p>
          <a:p>
            <a:pPr algn="just"/>
            <a:r>
              <a:rPr lang="en-US" sz="3800" dirty="0" smtClean="0"/>
              <a:t> „ </a:t>
            </a:r>
            <a:r>
              <a:rPr lang="en-US" sz="3800" dirty="0" err="1" smtClean="0"/>
              <a:t>Şcoala</a:t>
            </a:r>
            <a:r>
              <a:rPr lang="en-US" sz="3800" dirty="0" smtClean="0"/>
              <a:t> </a:t>
            </a:r>
            <a:r>
              <a:rPr lang="en-US" sz="3800" dirty="0" err="1" smtClean="0"/>
              <a:t>tradiţionala</a:t>
            </a:r>
            <a:r>
              <a:rPr lang="en-US" sz="3800" dirty="0" smtClean="0"/>
              <a:t> :</a:t>
            </a:r>
            <a:endParaRPr lang="ro-RO" sz="3800" dirty="0" smtClean="0"/>
          </a:p>
          <a:p>
            <a:pPr algn="just">
              <a:buNone/>
            </a:pPr>
            <a:r>
              <a:rPr lang="en-US" sz="3800" dirty="0" smtClean="0"/>
              <a:t>- </a:t>
            </a:r>
            <a:r>
              <a:rPr lang="en-US" sz="3800" dirty="0" err="1" smtClean="0"/>
              <a:t>mult</a:t>
            </a:r>
            <a:r>
              <a:rPr lang="en-US" sz="3800" dirty="0" smtClean="0"/>
              <a:t> </a:t>
            </a:r>
            <a:r>
              <a:rPr lang="en-US" sz="3800" dirty="0" err="1" smtClean="0"/>
              <a:t>prea</a:t>
            </a:r>
            <a:r>
              <a:rPr lang="en-US" sz="3800" dirty="0" smtClean="0"/>
              <a:t> </a:t>
            </a:r>
            <a:r>
              <a:rPr lang="en-US" sz="3800" dirty="0" err="1" smtClean="0"/>
              <a:t>rigida,strictă</a:t>
            </a:r>
            <a:endParaRPr lang="ro-RO" sz="3800" dirty="0" smtClean="0"/>
          </a:p>
          <a:p>
            <a:pPr algn="just">
              <a:buNone/>
            </a:pPr>
            <a:r>
              <a:rPr lang="en-US" sz="3800" dirty="0" smtClean="0"/>
              <a:t>- </a:t>
            </a:r>
            <a:r>
              <a:rPr lang="en-US" sz="3800" dirty="0" err="1" smtClean="0"/>
              <a:t>oferă</a:t>
            </a:r>
            <a:r>
              <a:rPr lang="en-US" sz="3800" dirty="0" smtClean="0"/>
              <a:t> </a:t>
            </a:r>
            <a:r>
              <a:rPr lang="en-US" sz="3800" dirty="0" err="1" smtClean="0"/>
              <a:t>prea</a:t>
            </a:r>
            <a:r>
              <a:rPr lang="en-US" sz="3800" dirty="0" smtClean="0"/>
              <a:t> </a:t>
            </a:r>
            <a:r>
              <a:rPr lang="en-US" sz="3800" dirty="0" err="1" smtClean="0"/>
              <a:t>multe</a:t>
            </a:r>
            <a:r>
              <a:rPr lang="en-US" sz="3800" dirty="0" smtClean="0"/>
              <a:t> </a:t>
            </a:r>
            <a:r>
              <a:rPr lang="en-US" sz="3800" dirty="0" err="1" smtClean="0"/>
              <a:t>informaţii</a:t>
            </a:r>
            <a:endParaRPr lang="ro-RO" sz="3800" dirty="0" smtClean="0"/>
          </a:p>
          <a:p>
            <a:pPr algn="just">
              <a:buNone/>
            </a:pPr>
            <a:r>
              <a:rPr lang="en-US" sz="3800" dirty="0" smtClean="0"/>
              <a:t>- </a:t>
            </a:r>
            <a:r>
              <a:rPr lang="en-US" sz="3800" dirty="0" err="1" smtClean="0"/>
              <a:t>elevii</a:t>
            </a:r>
            <a:r>
              <a:rPr lang="en-US" sz="3800" dirty="0" smtClean="0"/>
              <a:t> </a:t>
            </a:r>
            <a:r>
              <a:rPr lang="en-US" sz="3800" dirty="0" err="1" smtClean="0"/>
              <a:t>trebuie</a:t>
            </a:r>
            <a:r>
              <a:rPr lang="en-US" sz="3800" dirty="0" smtClean="0"/>
              <a:t> </a:t>
            </a:r>
            <a:r>
              <a:rPr lang="en-US" sz="3800" dirty="0" err="1" smtClean="0"/>
              <a:t>să</a:t>
            </a:r>
            <a:r>
              <a:rPr lang="en-US" sz="3800" dirty="0" smtClean="0"/>
              <a:t> </a:t>
            </a:r>
            <a:r>
              <a:rPr lang="en-US" sz="3800" dirty="0" err="1" smtClean="0"/>
              <a:t>înveţe</a:t>
            </a:r>
            <a:r>
              <a:rPr lang="en-US" sz="3800" dirty="0" smtClean="0"/>
              <a:t> </a:t>
            </a:r>
            <a:r>
              <a:rPr lang="en-US" sz="3800" dirty="0" err="1" smtClean="0"/>
              <a:t>mult</a:t>
            </a:r>
            <a:endParaRPr lang="ro-RO" sz="3800" dirty="0" smtClean="0"/>
          </a:p>
          <a:p>
            <a:pPr algn="just">
              <a:buNone/>
            </a:pPr>
            <a:r>
              <a:rPr lang="en-US" sz="3800" dirty="0" smtClean="0"/>
              <a:t>- nu </a:t>
            </a:r>
            <a:r>
              <a:rPr lang="en-US" sz="3800" dirty="0" err="1" smtClean="0"/>
              <a:t>este</a:t>
            </a:r>
            <a:r>
              <a:rPr lang="en-US" sz="3800" dirty="0" smtClean="0"/>
              <a:t> </a:t>
            </a:r>
            <a:r>
              <a:rPr lang="en-US" sz="3800" dirty="0" err="1" smtClean="0"/>
              <a:t>dotată</a:t>
            </a:r>
            <a:r>
              <a:rPr lang="en-US" sz="3800" dirty="0" smtClean="0"/>
              <a:t> cum </a:t>
            </a:r>
            <a:r>
              <a:rPr lang="en-US" sz="3800" dirty="0" err="1" smtClean="0"/>
              <a:t>ar</a:t>
            </a:r>
            <a:r>
              <a:rPr lang="en-US" sz="3800" dirty="0" smtClean="0"/>
              <a:t> </a:t>
            </a:r>
            <a:r>
              <a:rPr lang="en-US" sz="3800" dirty="0" err="1" smtClean="0"/>
              <a:t>trebui</a:t>
            </a:r>
            <a:r>
              <a:rPr lang="en-US" sz="3800" dirty="0" smtClean="0"/>
              <a:t> </a:t>
            </a:r>
            <a:endParaRPr lang="ro-RO" sz="3800" dirty="0" smtClean="0"/>
          </a:p>
          <a:p>
            <a:pPr algn="just"/>
            <a:r>
              <a:rPr lang="en-US" sz="3800" dirty="0" err="1" smtClean="0"/>
              <a:t>Şcoala</a:t>
            </a:r>
            <a:r>
              <a:rPr lang="en-US" sz="3800" dirty="0" smtClean="0"/>
              <a:t> </a:t>
            </a:r>
            <a:r>
              <a:rPr lang="en-US" sz="3800" dirty="0" err="1" smtClean="0"/>
              <a:t>modernă</a:t>
            </a:r>
            <a:r>
              <a:rPr lang="en-US" sz="3800" dirty="0" smtClean="0"/>
              <a:t> :</a:t>
            </a:r>
            <a:endParaRPr lang="ro-RO" sz="3800" dirty="0" smtClean="0"/>
          </a:p>
          <a:p>
            <a:pPr algn="just">
              <a:buNone/>
            </a:pPr>
            <a:r>
              <a:rPr lang="en-US" sz="3800" dirty="0" smtClean="0"/>
              <a:t>- </a:t>
            </a:r>
            <a:r>
              <a:rPr lang="en-US" sz="3800" dirty="0" err="1" smtClean="0"/>
              <a:t>mai</a:t>
            </a:r>
            <a:r>
              <a:rPr lang="en-US" sz="3800" dirty="0" smtClean="0"/>
              <a:t> </a:t>
            </a:r>
            <a:r>
              <a:rPr lang="en-US" sz="3800" dirty="0" err="1" smtClean="0"/>
              <a:t>eficientă</a:t>
            </a:r>
            <a:r>
              <a:rPr lang="en-US" sz="3800" dirty="0" smtClean="0"/>
              <a:t> </a:t>
            </a:r>
            <a:r>
              <a:rPr lang="en-US" sz="3800" dirty="0" err="1" smtClean="0"/>
              <a:t>decât</a:t>
            </a:r>
            <a:r>
              <a:rPr lang="en-US" sz="3800" dirty="0" smtClean="0"/>
              <a:t> </a:t>
            </a:r>
            <a:r>
              <a:rPr lang="en-US" sz="3800" dirty="0" err="1" smtClean="0"/>
              <a:t>cea</a:t>
            </a:r>
            <a:r>
              <a:rPr lang="en-US" sz="3800" dirty="0" smtClean="0"/>
              <a:t> </a:t>
            </a:r>
            <a:r>
              <a:rPr lang="en-US" sz="3800" dirty="0" err="1" smtClean="0"/>
              <a:t>tradiţională</a:t>
            </a:r>
            <a:endParaRPr lang="ro-RO" sz="3800" dirty="0" smtClean="0"/>
          </a:p>
          <a:p>
            <a:pPr algn="just">
              <a:buNone/>
            </a:pPr>
            <a:r>
              <a:rPr lang="en-US" sz="3800" dirty="0" smtClean="0"/>
              <a:t>- </a:t>
            </a:r>
            <a:r>
              <a:rPr lang="en-US" sz="3800" dirty="0" err="1" smtClean="0"/>
              <a:t>elevii</a:t>
            </a:r>
            <a:r>
              <a:rPr lang="en-US" sz="3800" dirty="0" smtClean="0"/>
              <a:t> </a:t>
            </a:r>
            <a:r>
              <a:rPr lang="en-US" sz="3800" dirty="0" err="1" smtClean="0"/>
              <a:t>învată</a:t>
            </a:r>
            <a:r>
              <a:rPr lang="en-US" sz="3800" dirty="0" smtClean="0"/>
              <a:t> logic </a:t>
            </a:r>
            <a:r>
              <a:rPr lang="en-US" sz="3800" dirty="0" err="1" smtClean="0"/>
              <a:t>şi</a:t>
            </a:r>
            <a:r>
              <a:rPr lang="en-US" sz="3800" dirty="0" smtClean="0"/>
              <a:t> nu </a:t>
            </a:r>
            <a:r>
              <a:rPr lang="en-US" sz="3800" dirty="0" err="1" smtClean="0"/>
              <a:t>mai</a:t>
            </a:r>
            <a:r>
              <a:rPr lang="en-US" sz="3800" dirty="0" smtClean="0"/>
              <a:t> </a:t>
            </a:r>
            <a:r>
              <a:rPr lang="en-US" sz="3800" dirty="0" err="1" smtClean="0"/>
              <a:t>tocesc</a:t>
            </a:r>
            <a:r>
              <a:rPr lang="en-US" sz="3800" dirty="0" smtClean="0"/>
              <a:t> </a:t>
            </a:r>
            <a:r>
              <a:rPr lang="en-US" sz="3800" dirty="0" err="1" smtClean="0"/>
              <a:t>informaţiile</a:t>
            </a:r>
            <a:endParaRPr lang="ro-RO" sz="3800" dirty="0" smtClean="0"/>
          </a:p>
          <a:p>
            <a:pPr algn="just">
              <a:buNone/>
            </a:pPr>
            <a:r>
              <a:rPr lang="en-US" sz="3800" dirty="0" smtClean="0"/>
              <a:t>- are </a:t>
            </a:r>
            <a:r>
              <a:rPr lang="en-US" sz="3800" dirty="0" err="1" smtClean="0"/>
              <a:t>diferite</a:t>
            </a:r>
            <a:r>
              <a:rPr lang="en-US" sz="3800" dirty="0" smtClean="0"/>
              <a:t> </a:t>
            </a:r>
            <a:r>
              <a:rPr lang="en-US" sz="3800" dirty="0" err="1" smtClean="0"/>
              <a:t>dotari</a:t>
            </a:r>
            <a:r>
              <a:rPr lang="en-US" sz="3800" dirty="0" smtClean="0"/>
              <a:t> care </a:t>
            </a:r>
            <a:r>
              <a:rPr lang="en-US" sz="3800" dirty="0" err="1" smtClean="0"/>
              <a:t>ajută</a:t>
            </a:r>
            <a:r>
              <a:rPr lang="en-US" sz="3800" dirty="0" smtClean="0"/>
              <a:t> </a:t>
            </a:r>
            <a:r>
              <a:rPr lang="en-US" sz="3800" dirty="0" err="1" smtClean="0"/>
              <a:t>elevii</a:t>
            </a:r>
            <a:r>
              <a:rPr lang="en-US" sz="3800" dirty="0" smtClean="0"/>
              <a:t> ( </a:t>
            </a:r>
            <a:r>
              <a:rPr lang="en-US" sz="3800" dirty="0" err="1" smtClean="0"/>
              <a:t>laptopuri</a:t>
            </a:r>
            <a:r>
              <a:rPr lang="en-US" sz="3800" dirty="0" smtClean="0"/>
              <a:t> , </a:t>
            </a:r>
            <a:r>
              <a:rPr lang="en-US" sz="3800" dirty="0" err="1" smtClean="0"/>
              <a:t>videoproiectoare</a:t>
            </a:r>
            <a:r>
              <a:rPr lang="en-US" sz="3800" dirty="0" smtClean="0"/>
              <a:t> , </a:t>
            </a:r>
            <a:r>
              <a:rPr lang="en-US" sz="3800" dirty="0" err="1" smtClean="0"/>
              <a:t>laboratoare</a:t>
            </a:r>
            <a:r>
              <a:rPr lang="en-US" sz="3800" dirty="0" smtClean="0"/>
              <a:t>)</a:t>
            </a:r>
            <a:endParaRPr lang="ro-RO" sz="3800" dirty="0" smtClean="0"/>
          </a:p>
          <a:p>
            <a:pPr algn="just"/>
            <a:r>
              <a:rPr lang="en-US" sz="3800" b="1" dirty="0" err="1" smtClean="0"/>
              <a:t>Concluzie</a:t>
            </a:r>
            <a:endParaRPr lang="ro-RO" sz="3800" dirty="0" smtClean="0"/>
          </a:p>
          <a:p>
            <a:pPr algn="just">
              <a:buNone/>
            </a:pPr>
            <a:r>
              <a:rPr lang="en-US" sz="3800" dirty="0" err="1" smtClean="0"/>
              <a:t>Dintr</a:t>
            </a:r>
            <a:r>
              <a:rPr lang="en-US" sz="3800" dirty="0" smtClean="0"/>
              <a:t>-un </a:t>
            </a:r>
            <a:r>
              <a:rPr lang="en-US" sz="3800" dirty="0" err="1" smtClean="0"/>
              <a:t>număr</a:t>
            </a:r>
            <a:r>
              <a:rPr lang="en-US" sz="3800" dirty="0" smtClean="0"/>
              <a:t> de 30 de </a:t>
            </a:r>
            <a:r>
              <a:rPr lang="en-US" sz="3800" dirty="0" err="1" smtClean="0"/>
              <a:t>elevi</a:t>
            </a:r>
            <a:r>
              <a:rPr lang="en-US" sz="3800" dirty="0" smtClean="0"/>
              <a:t> au </a:t>
            </a:r>
            <a:r>
              <a:rPr lang="en-US" sz="3800" dirty="0" err="1" smtClean="0"/>
              <a:t>reieşit</a:t>
            </a:r>
            <a:r>
              <a:rPr lang="en-US" sz="3800" dirty="0" smtClean="0"/>
              <a:t> </a:t>
            </a:r>
            <a:r>
              <a:rPr lang="en-US" sz="3800" dirty="0" err="1" smtClean="0"/>
              <a:t>următoarele</a:t>
            </a:r>
            <a:r>
              <a:rPr lang="en-US" sz="3800" dirty="0" smtClean="0"/>
              <a:t> :</a:t>
            </a:r>
            <a:endParaRPr lang="ro-RO" sz="3800" dirty="0" smtClean="0"/>
          </a:p>
          <a:p>
            <a:pPr algn="just">
              <a:buNone/>
            </a:pPr>
            <a:r>
              <a:rPr lang="ro-RO" sz="3800" dirty="0" smtClean="0"/>
              <a:t>     </a:t>
            </a:r>
            <a:r>
              <a:rPr lang="en-US" sz="3800" dirty="0" err="1" smtClean="0"/>
              <a:t>În</a:t>
            </a:r>
            <a:r>
              <a:rPr lang="en-US" sz="3800" dirty="0" smtClean="0"/>
              <a:t> </a:t>
            </a:r>
            <a:r>
              <a:rPr lang="en-US" sz="3800" dirty="0" err="1" smtClean="0"/>
              <a:t>urma</a:t>
            </a:r>
            <a:r>
              <a:rPr lang="en-US" sz="3800" dirty="0" smtClean="0"/>
              <a:t> </a:t>
            </a:r>
            <a:r>
              <a:rPr lang="en-US" sz="3800" dirty="0" err="1" smtClean="0"/>
              <a:t>studiului</a:t>
            </a:r>
            <a:r>
              <a:rPr lang="en-US" sz="3800" dirty="0" smtClean="0"/>
              <a:t> a </a:t>
            </a:r>
            <a:r>
              <a:rPr lang="en-US" sz="3800" dirty="0" err="1" smtClean="0"/>
              <a:t>rezultat</a:t>
            </a:r>
            <a:r>
              <a:rPr lang="en-US" sz="3800" dirty="0" smtClean="0"/>
              <a:t> </a:t>
            </a:r>
            <a:r>
              <a:rPr lang="en-US" sz="3800" dirty="0" err="1" smtClean="0"/>
              <a:t>faptul</a:t>
            </a:r>
            <a:r>
              <a:rPr lang="en-US" sz="3800" dirty="0" smtClean="0"/>
              <a:t> </a:t>
            </a:r>
            <a:r>
              <a:rPr lang="en-US" sz="3800" dirty="0" err="1" smtClean="0"/>
              <a:t>că</a:t>
            </a:r>
            <a:r>
              <a:rPr lang="en-US" sz="3800" dirty="0" smtClean="0"/>
              <a:t> se </a:t>
            </a:r>
            <a:r>
              <a:rPr lang="en-US" sz="3800" dirty="0" err="1" smtClean="0"/>
              <a:t>doreşte</a:t>
            </a:r>
            <a:r>
              <a:rPr lang="en-US" sz="3800" dirty="0" smtClean="0"/>
              <a:t> un </a:t>
            </a:r>
            <a:r>
              <a:rPr lang="en-US" sz="3800" dirty="0" err="1" smtClean="0"/>
              <a:t>echilibru</a:t>
            </a:r>
            <a:r>
              <a:rPr lang="en-US" sz="3800" dirty="0" smtClean="0"/>
              <a:t> </a:t>
            </a:r>
            <a:r>
              <a:rPr lang="en-US" sz="3800" dirty="0" err="1" smtClean="0"/>
              <a:t>între</a:t>
            </a:r>
            <a:r>
              <a:rPr lang="en-US" sz="3800" dirty="0" smtClean="0"/>
              <a:t> </a:t>
            </a:r>
            <a:r>
              <a:rPr lang="en-US" sz="3800" dirty="0" err="1" smtClean="0"/>
              <a:t>şcoala</a:t>
            </a:r>
            <a:r>
              <a:rPr lang="en-US" sz="3800" dirty="0" smtClean="0"/>
              <a:t> </a:t>
            </a:r>
            <a:r>
              <a:rPr lang="en-US" sz="3800" dirty="0" err="1" smtClean="0"/>
              <a:t>tradiţională</a:t>
            </a:r>
            <a:r>
              <a:rPr lang="en-US" sz="3800" dirty="0" smtClean="0"/>
              <a:t> </a:t>
            </a:r>
            <a:r>
              <a:rPr lang="en-US" sz="3800" dirty="0" err="1" smtClean="0"/>
              <a:t>şi</a:t>
            </a:r>
            <a:r>
              <a:rPr lang="en-US" sz="3800" dirty="0" smtClean="0"/>
              <a:t> </a:t>
            </a:r>
            <a:r>
              <a:rPr lang="en-US" sz="3800" dirty="0" err="1" smtClean="0"/>
              <a:t>şcoala</a:t>
            </a:r>
            <a:r>
              <a:rPr lang="en-US" sz="3800" dirty="0" smtClean="0"/>
              <a:t> </a:t>
            </a:r>
            <a:r>
              <a:rPr lang="en-US" sz="3800" dirty="0" err="1" smtClean="0"/>
              <a:t>modernă</a:t>
            </a:r>
            <a:r>
              <a:rPr lang="en-US" sz="3800" dirty="0" smtClean="0"/>
              <a:t>, </a:t>
            </a:r>
            <a:r>
              <a:rPr lang="en-US" sz="3800" dirty="0" err="1" smtClean="0"/>
              <a:t>înglobându</a:t>
            </a:r>
            <a:r>
              <a:rPr lang="en-US" sz="3800" dirty="0" smtClean="0"/>
              <a:t>-se </a:t>
            </a:r>
            <a:r>
              <a:rPr lang="en-US" sz="3800" dirty="0" err="1" smtClean="0"/>
              <a:t>caracteristici</a:t>
            </a:r>
            <a:r>
              <a:rPr lang="en-US" sz="3800" dirty="0" smtClean="0"/>
              <a:t> </a:t>
            </a:r>
            <a:r>
              <a:rPr lang="en-US" sz="3800" dirty="0" err="1" smtClean="0"/>
              <a:t>dintr-una</a:t>
            </a:r>
            <a:r>
              <a:rPr lang="en-US" sz="3800" dirty="0" smtClean="0"/>
              <a:t> la </a:t>
            </a:r>
            <a:r>
              <a:rPr lang="en-US" sz="3800" dirty="0" err="1" smtClean="0"/>
              <a:t>cealaltă</a:t>
            </a:r>
            <a:r>
              <a:rPr lang="en-US" sz="3800" dirty="0" smtClean="0"/>
              <a:t>. </a:t>
            </a:r>
            <a:r>
              <a:rPr lang="en-US" sz="3800" dirty="0" err="1" smtClean="0"/>
              <a:t>Totodată</a:t>
            </a:r>
            <a:r>
              <a:rPr lang="en-US" sz="3800" dirty="0" smtClean="0"/>
              <a:t> </a:t>
            </a:r>
            <a:r>
              <a:rPr lang="en-US" sz="3800" dirty="0" err="1" smtClean="0"/>
              <a:t>şi</a:t>
            </a:r>
            <a:r>
              <a:rPr lang="en-US" sz="3800" dirty="0" smtClean="0"/>
              <a:t> </a:t>
            </a:r>
            <a:r>
              <a:rPr lang="en-US" sz="3800" dirty="0" err="1" smtClean="0"/>
              <a:t>dotările</a:t>
            </a:r>
            <a:r>
              <a:rPr lang="en-US" sz="3800" dirty="0" smtClean="0"/>
              <a:t> se </a:t>
            </a:r>
            <a:r>
              <a:rPr lang="en-US" sz="3800" dirty="0" err="1" smtClean="0"/>
              <a:t>regăsesc</a:t>
            </a:r>
            <a:r>
              <a:rPr lang="en-US" sz="3800" dirty="0" smtClean="0"/>
              <a:t> ca </a:t>
            </a:r>
            <a:r>
              <a:rPr lang="en-US" sz="3800" dirty="0" err="1" smtClean="0"/>
              <a:t>principale</a:t>
            </a:r>
            <a:r>
              <a:rPr lang="en-US" sz="3800" dirty="0" smtClean="0"/>
              <a:t> </a:t>
            </a:r>
            <a:r>
              <a:rPr lang="en-US" sz="3800" dirty="0" err="1" smtClean="0"/>
              <a:t>unelte</a:t>
            </a:r>
            <a:r>
              <a:rPr lang="en-US" sz="3800" dirty="0" smtClean="0"/>
              <a:t> </a:t>
            </a:r>
            <a:r>
              <a:rPr lang="en-US" sz="3800" dirty="0" err="1" smtClean="0"/>
              <a:t>pentru</a:t>
            </a:r>
            <a:r>
              <a:rPr lang="en-US" sz="3800" dirty="0" smtClean="0"/>
              <a:t> o </a:t>
            </a:r>
            <a:r>
              <a:rPr lang="en-US" sz="3800" dirty="0" err="1" smtClean="0"/>
              <a:t>educaţie</a:t>
            </a:r>
            <a:r>
              <a:rPr lang="en-US" sz="3800" dirty="0" smtClean="0"/>
              <a:t> </a:t>
            </a:r>
            <a:r>
              <a:rPr lang="en-US" sz="3800" dirty="0" err="1" smtClean="0"/>
              <a:t>mai</a:t>
            </a:r>
            <a:r>
              <a:rPr lang="en-US" sz="3800" dirty="0" smtClean="0"/>
              <a:t> </a:t>
            </a:r>
            <a:r>
              <a:rPr lang="en-US" sz="3800" dirty="0" err="1" smtClean="0"/>
              <a:t>bună</a:t>
            </a:r>
            <a:r>
              <a:rPr lang="en-US" sz="3800" dirty="0" smtClean="0"/>
              <a:t>. </a:t>
            </a:r>
            <a:r>
              <a:rPr lang="en-US" sz="3800" dirty="0" err="1" smtClean="0"/>
              <a:t>Deşi</a:t>
            </a:r>
            <a:r>
              <a:rPr lang="en-US" sz="3800" dirty="0" smtClean="0"/>
              <a:t> </a:t>
            </a:r>
            <a:r>
              <a:rPr lang="en-US" sz="3800" dirty="0" err="1" smtClean="0"/>
              <a:t>şcoala</a:t>
            </a:r>
            <a:r>
              <a:rPr lang="en-US" sz="3800" dirty="0" smtClean="0"/>
              <a:t> </a:t>
            </a:r>
            <a:r>
              <a:rPr lang="en-US" sz="3800" dirty="0" err="1" smtClean="0"/>
              <a:t>virtuală</a:t>
            </a:r>
            <a:r>
              <a:rPr lang="en-US" sz="3800" dirty="0" smtClean="0"/>
              <a:t> </a:t>
            </a:r>
            <a:r>
              <a:rPr lang="en-US" sz="3800" dirty="0" err="1" smtClean="0"/>
              <a:t>este</a:t>
            </a:r>
            <a:r>
              <a:rPr lang="en-US" sz="3800" dirty="0" smtClean="0"/>
              <a:t> o </a:t>
            </a:r>
            <a:r>
              <a:rPr lang="en-US" sz="3800" dirty="0" err="1" smtClean="0"/>
              <a:t>variantă</a:t>
            </a:r>
            <a:r>
              <a:rPr lang="en-US" sz="3800" dirty="0" smtClean="0"/>
              <a:t> </a:t>
            </a:r>
            <a:r>
              <a:rPr lang="en-US" sz="3800" dirty="0" err="1" smtClean="0"/>
              <a:t>preferată</a:t>
            </a:r>
            <a:r>
              <a:rPr lang="en-US" sz="3800" dirty="0" smtClean="0"/>
              <a:t> de </a:t>
            </a:r>
            <a:r>
              <a:rPr lang="en-US" sz="3800" dirty="0" err="1" smtClean="0"/>
              <a:t>unii</a:t>
            </a:r>
            <a:r>
              <a:rPr lang="en-US" sz="3800" dirty="0" smtClean="0"/>
              <a:t> </a:t>
            </a:r>
            <a:r>
              <a:rPr lang="en-US" sz="3800" dirty="0" err="1" smtClean="0"/>
              <a:t>dintre</a:t>
            </a:r>
            <a:r>
              <a:rPr lang="en-US" sz="3800" dirty="0" smtClean="0"/>
              <a:t> </a:t>
            </a:r>
            <a:r>
              <a:rPr lang="en-US" sz="3800" dirty="0" err="1" smtClean="0"/>
              <a:t>elevi</a:t>
            </a:r>
            <a:r>
              <a:rPr lang="en-US" sz="3800" dirty="0" smtClean="0"/>
              <a:t>, </a:t>
            </a:r>
            <a:r>
              <a:rPr lang="en-US" sz="3800" dirty="0" err="1" smtClean="0"/>
              <a:t>aceasta</a:t>
            </a:r>
            <a:r>
              <a:rPr lang="en-US" sz="3800" dirty="0" smtClean="0"/>
              <a:t> nu o </a:t>
            </a:r>
            <a:r>
              <a:rPr lang="en-US" sz="3800" dirty="0" err="1" smtClean="0"/>
              <a:t>va</a:t>
            </a:r>
            <a:r>
              <a:rPr lang="en-US" sz="3800" dirty="0" smtClean="0"/>
              <a:t> </a:t>
            </a:r>
            <a:r>
              <a:rPr lang="en-US" sz="3800" dirty="0" err="1" smtClean="0"/>
              <a:t>putea</a:t>
            </a:r>
            <a:r>
              <a:rPr lang="en-US" sz="3800" dirty="0" smtClean="0"/>
              <a:t> </a:t>
            </a:r>
            <a:r>
              <a:rPr lang="en-US" sz="3800" dirty="0" err="1" smtClean="0"/>
              <a:t>înlocui</a:t>
            </a:r>
            <a:r>
              <a:rPr lang="en-US" sz="3800" dirty="0" smtClean="0"/>
              <a:t> </a:t>
            </a:r>
            <a:r>
              <a:rPr lang="en-US" sz="3800" dirty="0" err="1" smtClean="0"/>
              <a:t>pe</a:t>
            </a:r>
            <a:r>
              <a:rPr lang="en-US" sz="3800" dirty="0" smtClean="0"/>
              <a:t> </a:t>
            </a:r>
            <a:r>
              <a:rPr lang="en-US" sz="3800" dirty="0" err="1" smtClean="0"/>
              <a:t>cea</a:t>
            </a:r>
            <a:r>
              <a:rPr lang="en-US" sz="3800" dirty="0" smtClean="0"/>
              <a:t> </a:t>
            </a:r>
            <a:r>
              <a:rPr lang="en-US" sz="3800" dirty="0" err="1" smtClean="0"/>
              <a:t>reală</a:t>
            </a:r>
            <a:r>
              <a:rPr lang="en-US" sz="3800" dirty="0" smtClean="0"/>
              <a:t>. </a:t>
            </a:r>
            <a:endParaRPr lang="ro-RO" sz="3800" dirty="0" smtClean="0"/>
          </a:p>
          <a:p>
            <a:endParaRPr lang="ro-R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1600" dirty="0" smtClean="0"/>
              <a:t/>
            </a:r>
            <a:br>
              <a:rPr lang="ro-RO" sz="1600" dirty="0" smtClean="0"/>
            </a:br>
            <a:r>
              <a:rPr lang="ro-RO" sz="1600" dirty="0"/>
              <a:t/>
            </a:r>
            <a:br>
              <a:rPr lang="ro-RO" sz="1600" dirty="0"/>
            </a:br>
            <a:r>
              <a:rPr lang="ro-RO" sz="1600" dirty="0" smtClean="0"/>
              <a:t/>
            </a:r>
            <a:br>
              <a:rPr lang="ro-RO" sz="1600" dirty="0" smtClean="0"/>
            </a:br>
            <a:r>
              <a:rPr lang="ro-RO" sz="1600" dirty="0"/>
              <a:t/>
            </a:r>
            <a:br>
              <a:rPr lang="ro-RO" sz="1600" dirty="0"/>
            </a:br>
            <a:r>
              <a:rPr lang="ro-RO" sz="2700" dirty="0" smtClean="0"/>
              <a:t>Scopul proiectului; Obiectivele specifice ale proiectului</a:t>
            </a:r>
            <a:endParaRPr lang="en-US" sz="2700" dirty="0" smtClean="0"/>
          </a:p>
        </p:txBody>
      </p:sp>
      <p:sp>
        <p:nvSpPr>
          <p:cNvPr id="5" name="Content Placeholder 4"/>
          <p:cNvSpPr>
            <a:spLocks noGrp="1"/>
          </p:cNvSpPr>
          <p:nvPr>
            <p:ph sz="quarter" idx="1"/>
          </p:nvPr>
        </p:nvSpPr>
        <p:spPr/>
        <p:txBody>
          <a:bodyPr>
            <a:normAutofit fontScale="92500" lnSpcReduction="20000"/>
          </a:bodyPr>
          <a:lstStyle/>
          <a:p>
            <a:r>
              <a:rPr lang="it-IT" dirty="0" smtClean="0"/>
              <a:t>Stimularea creativităţii elevilor prin  lectură, </a:t>
            </a:r>
            <a:r>
              <a:rPr lang="ro-RO" dirty="0" smtClean="0"/>
              <a:t>î</a:t>
            </a:r>
            <a:r>
              <a:rPr lang="it-IT" dirty="0" smtClean="0"/>
              <a:t>mbunătăţirea pregătirii teoretice în vederea desfăşurării unui proces instructiv-educativ de calitate în scopul dezvoltării personalităţii copilului, dar şi dezvoltarea competenţei elevilor de a se exprima cursiv şi coerent, atât în scris cât şi oral.</a:t>
            </a:r>
            <a:endParaRPr lang="en-US" dirty="0" smtClean="0"/>
          </a:p>
          <a:p>
            <a:pPr>
              <a:buNone/>
            </a:pPr>
            <a:r>
              <a:rPr lang="ro-RO" dirty="0" smtClean="0"/>
              <a:t> </a:t>
            </a:r>
            <a:endParaRPr lang="en-US" dirty="0" smtClean="0"/>
          </a:p>
          <a:p>
            <a:r>
              <a:rPr lang="it-IT" dirty="0" smtClean="0"/>
              <a:t>O1 - Conştientizarea rolului lecturii în dezvoltarea personalităţii umane a celor 40 de elevi;</a:t>
            </a:r>
            <a:endParaRPr lang="en-US" dirty="0" smtClean="0"/>
          </a:p>
          <a:p>
            <a:r>
              <a:rPr lang="it-IT" dirty="0" smtClean="0"/>
              <a:t>O2 - Dezvoltarea competenţelor generale şi specifice în predarea limbii şi literaturii române, pe parcursul a 7 luni;</a:t>
            </a:r>
            <a:endParaRPr lang="en-US" dirty="0" smtClean="0"/>
          </a:p>
          <a:p>
            <a:r>
              <a:rPr lang="it-IT" dirty="0" smtClean="0"/>
              <a:t>O3 - Promovarea capacităţilor creatoare a 40 de elevi pe parcursul a 6 luni;</a:t>
            </a:r>
            <a:endParaRPr lang="en-US" dirty="0" smtClean="0"/>
          </a:p>
          <a:p>
            <a:r>
              <a:rPr lang="ro-RO" i="1" dirty="0" smtClean="0"/>
              <a:t>O4 </a:t>
            </a:r>
            <a:r>
              <a:rPr lang="ro-RO" dirty="0" smtClean="0"/>
              <a:t>- Diseminarea rezultatelor proiectului în 10 unităţi şcolare, într-un interval de 6 luni.</a:t>
            </a:r>
            <a:endParaRPr lang="en-US" dirty="0" smtClean="0"/>
          </a:p>
          <a:p>
            <a:pPr>
              <a:buNone/>
            </a:pPr>
            <a:endParaRPr lang="en-US" dirty="0" smtClean="0"/>
          </a:p>
          <a:p>
            <a:endParaRPr lang="en-US" dirty="0"/>
          </a:p>
        </p:txBody>
      </p:sp>
    </p:spTree>
    <p:extLst>
      <p:ext uri="{BB962C8B-B14F-4D97-AF65-F5344CB8AC3E}">
        <p14:creationId xmlns:p14="http://schemas.microsoft.com/office/powerpoint/2010/main" val="3850176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108"/>
            <a:ext cx="7467600" cy="571504"/>
          </a:xfrm>
        </p:spPr>
        <p:txBody>
          <a:bodyPr>
            <a:noAutofit/>
          </a:bodyPr>
          <a:lstStyle/>
          <a:p>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ro-RO" sz="2400" dirty="0" smtClean="0"/>
              <a:t>Descrierea grupului ţintă căruia i se adresează proiectul</a:t>
            </a:r>
            <a:r>
              <a:rPr lang="en-US" sz="2400" dirty="0" smtClean="0"/>
              <a:t/>
            </a:r>
            <a:br>
              <a:rPr lang="en-US" sz="2400" dirty="0" smtClean="0"/>
            </a:b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3" name="Content Placeholder 2"/>
          <p:cNvSpPr>
            <a:spLocks noGrp="1"/>
          </p:cNvSpPr>
          <p:nvPr>
            <p:ph sz="quarter" idx="1"/>
          </p:nvPr>
        </p:nvSpPr>
        <p:spPr/>
        <p:txBody>
          <a:bodyPr>
            <a:normAutofit fontScale="92500" lnSpcReduction="20000"/>
          </a:bodyPr>
          <a:lstStyle/>
          <a:p>
            <a:r>
              <a:rPr lang="pt-BR" sz="1800" dirty="0" smtClean="0"/>
              <a:t>- elevii Liceului Tehnologic “Constantin Filipescu”</a:t>
            </a:r>
            <a:r>
              <a:rPr lang="ro-RO" sz="1800" dirty="0" smtClean="0"/>
              <a:t>Caracal, Olt, </a:t>
            </a:r>
            <a:endParaRPr lang="en-US" sz="1800" dirty="0" smtClean="0"/>
          </a:p>
          <a:p>
            <a:r>
              <a:rPr lang="ro-RO" sz="1800" dirty="0" smtClean="0"/>
              <a:t>         - cadrele didactice ;</a:t>
            </a:r>
            <a:endParaRPr lang="en-US" sz="1800" dirty="0" smtClean="0"/>
          </a:p>
          <a:p>
            <a:r>
              <a:rPr lang="it-IT" sz="1800" dirty="0" smtClean="0"/>
              <a:t>INIŢIATORI/COORDONATORI/ORGANIZATORI  PROIECT:</a:t>
            </a:r>
            <a:endParaRPr lang="en-US" sz="1800" dirty="0" smtClean="0"/>
          </a:p>
          <a:p>
            <a:r>
              <a:rPr lang="it-IT" sz="1800" dirty="0" smtClean="0"/>
              <a:t>Prof. Preda Mihaela Laura - Liceul Tehnologic “Constantin Filipescu” Caracal, Olt</a:t>
            </a:r>
            <a:endParaRPr lang="en-US" sz="1800" dirty="0" smtClean="0"/>
          </a:p>
          <a:p>
            <a:r>
              <a:rPr lang="it-IT" sz="1800" dirty="0" smtClean="0"/>
              <a:t>Prof. Mirea Daniela - Liceul Tehnologic “Constantin Filipescu” Caracal, Olt</a:t>
            </a:r>
            <a:endParaRPr lang="en-US" sz="1800" dirty="0" smtClean="0"/>
          </a:p>
          <a:p>
            <a:pPr>
              <a:buNone/>
            </a:pPr>
            <a:r>
              <a:rPr lang="ro-RO" sz="1800" dirty="0" smtClean="0"/>
              <a:t> </a:t>
            </a:r>
            <a:endParaRPr lang="en-US" sz="1800" dirty="0" smtClean="0"/>
          </a:p>
          <a:p>
            <a:r>
              <a:rPr lang="ro-RO" sz="1800" dirty="0" smtClean="0"/>
              <a:t> Beneficiarii direcţi şi indirecţi;</a:t>
            </a:r>
            <a:endParaRPr lang="en-US" sz="1800" dirty="0" smtClean="0"/>
          </a:p>
          <a:p>
            <a:r>
              <a:rPr lang="it-IT" sz="1800" dirty="0" smtClean="0"/>
              <a:t>Beneficiari directi - 40  de elevi înscriși in clasele V-XI</a:t>
            </a:r>
            <a:endParaRPr lang="en-US" sz="1800" dirty="0" smtClean="0"/>
          </a:p>
          <a:p>
            <a:r>
              <a:rPr lang="it-IT" sz="1800" dirty="0" smtClean="0"/>
              <a:t>Beneficiari indirecti:</a:t>
            </a:r>
            <a:endParaRPr lang="en-US" sz="1800" dirty="0" smtClean="0"/>
          </a:p>
          <a:p>
            <a:r>
              <a:rPr lang="it-IT" sz="1800" dirty="0" smtClean="0"/>
              <a:t>- familiile acestor elevi</a:t>
            </a:r>
            <a:endParaRPr lang="en-US" sz="1800" dirty="0" smtClean="0"/>
          </a:p>
          <a:p>
            <a:r>
              <a:rPr lang="it-IT" sz="1800" dirty="0" smtClean="0"/>
              <a:t>- membrii comunităţii (1137 persoane)</a:t>
            </a:r>
            <a:endParaRPr lang="en-US" sz="1800" dirty="0" smtClean="0"/>
          </a:p>
          <a:p>
            <a:r>
              <a:rPr lang="it-IT" sz="1800" dirty="0" smtClean="0"/>
              <a:t>- personalul angajat al scolii (50 persoane- personal didactic, didactic-auxiliar, nedidactic)</a:t>
            </a:r>
            <a:endParaRPr lang="en-US" sz="1800" dirty="0" smtClean="0"/>
          </a:p>
          <a:p>
            <a:pPr>
              <a:buNone/>
            </a:pPr>
            <a:r>
              <a:rPr lang="ro-RO" sz="1800" dirty="0" smtClean="0"/>
              <a:t> </a:t>
            </a:r>
            <a:endParaRPr lang="en-US" sz="1800" dirty="0" smtClean="0"/>
          </a:p>
          <a:p>
            <a:r>
              <a:rPr lang="ro-RO" sz="1800" dirty="0" smtClean="0"/>
              <a:t> Durata proiectului: 7 luni</a:t>
            </a:r>
            <a:endParaRPr lang="en-US" sz="1800" dirty="0"/>
          </a:p>
        </p:txBody>
      </p:sp>
    </p:spTree>
    <p:extLst>
      <p:ext uri="{BB962C8B-B14F-4D97-AF65-F5344CB8AC3E}">
        <p14:creationId xmlns:p14="http://schemas.microsoft.com/office/powerpoint/2010/main" val="212701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t-IT" sz="2400" i="1" dirty="0" smtClean="0"/>
              <a:t>Activităţi propuse, în ordinea în care se vor desfăşura</a:t>
            </a:r>
            <a:endParaRPr lang="en-US" sz="2400" dirty="0" smtClean="0"/>
          </a:p>
        </p:txBody>
      </p:sp>
      <p:sp>
        <p:nvSpPr>
          <p:cNvPr id="4" name="Content Placeholder 3"/>
          <p:cNvSpPr>
            <a:spLocks noGrp="1"/>
          </p:cNvSpPr>
          <p:nvPr>
            <p:ph sz="quarter" idx="1"/>
          </p:nvPr>
        </p:nvSpPr>
        <p:spPr/>
        <p:txBody>
          <a:bodyPr>
            <a:normAutofit lnSpcReduction="10000"/>
          </a:bodyPr>
          <a:lstStyle/>
          <a:p>
            <a:r>
              <a:rPr lang="it-IT" dirty="0" smtClean="0"/>
              <a:t>1.Stabilirea </a:t>
            </a:r>
            <a:r>
              <a:rPr lang="en-US" dirty="0" err="1" smtClean="0"/>
              <a:t>tematicii</a:t>
            </a:r>
            <a:r>
              <a:rPr lang="en-US" dirty="0" smtClean="0"/>
              <a:t> </a:t>
            </a:r>
            <a:r>
              <a:rPr lang="en-US" dirty="0" err="1" smtClean="0"/>
              <a:t>propuse</a:t>
            </a:r>
            <a:r>
              <a:rPr lang="en-US" dirty="0" smtClean="0"/>
              <a:t> </a:t>
            </a:r>
            <a:r>
              <a:rPr lang="en-US" dirty="0" err="1" smtClean="0"/>
              <a:t>spre</a:t>
            </a:r>
            <a:r>
              <a:rPr lang="en-US" dirty="0" smtClean="0"/>
              <a:t> </a:t>
            </a:r>
            <a:r>
              <a:rPr lang="en-US" dirty="0" err="1" smtClean="0"/>
              <a:t>abordare</a:t>
            </a:r>
            <a:r>
              <a:rPr lang="en-US" dirty="0" smtClean="0"/>
              <a:t> </a:t>
            </a:r>
            <a:r>
              <a:rPr lang="en-US" dirty="0" err="1" smtClean="0"/>
              <a:t>elevilor</a:t>
            </a:r>
            <a:r>
              <a:rPr lang="en-US" dirty="0" smtClean="0"/>
              <a:t> </a:t>
            </a:r>
            <a:r>
              <a:rPr lang="en-US" dirty="0" err="1" smtClean="0"/>
              <a:t>participanţi</a:t>
            </a:r>
            <a:r>
              <a:rPr lang="en-US" dirty="0" smtClean="0"/>
              <a:t> la </a:t>
            </a:r>
            <a:r>
              <a:rPr lang="en-US" dirty="0" err="1" smtClean="0"/>
              <a:t>proiect</a:t>
            </a:r>
            <a:r>
              <a:rPr lang="en-US" dirty="0" smtClean="0"/>
              <a:t>.</a:t>
            </a:r>
          </a:p>
          <a:p>
            <a:r>
              <a:rPr lang="en-US" dirty="0" smtClean="0"/>
              <a:t>2. </a:t>
            </a:r>
            <a:r>
              <a:rPr lang="en-US" dirty="0" err="1" smtClean="0"/>
              <a:t>Confecţionarea</a:t>
            </a:r>
            <a:r>
              <a:rPr lang="en-US" dirty="0" smtClean="0"/>
              <a:t> </a:t>
            </a:r>
            <a:r>
              <a:rPr lang="en-US" dirty="0" err="1" smtClean="0"/>
              <a:t>unor</a:t>
            </a:r>
            <a:r>
              <a:rPr lang="en-US" dirty="0" smtClean="0"/>
              <a:t> </a:t>
            </a:r>
            <a:r>
              <a:rPr lang="en-US" dirty="0" err="1" smtClean="0"/>
              <a:t>cărţi</a:t>
            </a:r>
            <a:r>
              <a:rPr lang="en-US" dirty="0" smtClean="0"/>
              <a:t> </a:t>
            </a:r>
            <a:r>
              <a:rPr lang="en-US" dirty="0" err="1" smtClean="0"/>
              <a:t>personalizate</a:t>
            </a:r>
            <a:r>
              <a:rPr lang="en-US" dirty="0" smtClean="0"/>
              <a:t> </a:t>
            </a:r>
            <a:r>
              <a:rPr lang="en-US" dirty="0" err="1" smtClean="0"/>
              <a:t>şi</a:t>
            </a:r>
            <a:r>
              <a:rPr lang="en-US" dirty="0" smtClean="0"/>
              <a:t> </a:t>
            </a:r>
            <a:r>
              <a:rPr lang="en-US" dirty="0" err="1" smtClean="0"/>
              <a:t>expoziţii</a:t>
            </a:r>
            <a:r>
              <a:rPr lang="en-US" dirty="0" smtClean="0"/>
              <a:t> cu </a:t>
            </a:r>
            <a:r>
              <a:rPr lang="en-US" dirty="0" err="1" smtClean="0"/>
              <a:t>acestea</a:t>
            </a:r>
            <a:endParaRPr lang="en-US" dirty="0" smtClean="0"/>
          </a:p>
          <a:p>
            <a:r>
              <a:rPr lang="en-US" dirty="0" smtClean="0"/>
              <a:t>3.„Eminescu - poet </a:t>
            </a:r>
            <a:r>
              <a:rPr lang="en-US" dirty="0" err="1" smtClean="0"/>
              <a:t>nepereche</a:t>
            </a:r>
            <a:r>
              <a:rPr lang="en-US" dirty="0" smtClean="0"/>
              <a:t>”</a:t>
            </a:r>
          </a:p>
          <a:p>
            <a:r>
              <a:rPr lang="en-US" dirty="0" smtClean="0"/>
              <a:t>4.</a:t>
            </a:r>
            <a:r>
              <a:rPr lang="it-IT" dirty="0" smtClean="0"/>
              <a:t>Cerc de limba şi literatura română</a:t>
            </a:r>
            <a:endParaRPr lang="en-US" dirty="0" smtClean="0"/>
          </a:p>
          <a:p>
            <a:r>
              <a:rPr lang="en-US" dirty="0" smtClean="0"/>
              <a:t>5.Caracterizări de </a:t>
            </a:r>
            <a:r>
              <a:rPr lang="en-US" dirty="0" err="1" smtClean="0"/>
              <a:t>personaje</a:t>
            </a:r>
            <a:r>
              <a:rPr lang="en-US" dirty="0" smtClean="0"/>
              <a:t>, </a:t>
            </a:r>
            <a:r>
              <a:rPr lang="en-US" dirty="0" err="1" smtClean="0"/>
              <a:t>dramatizări</a:t>
            </a:r>
            <a:r>
              <a:rPr lang="en-US" dirty="0" smtClean="0"/>
              <a:t>, </a:t>
            </a:r>
            <a:r>
              <a:rPr lang="en-US" dirty="0" err="1" smtClean="0"/>
              <a:t>descrieri</a:t>
            </a:r>
            <a:r>
              <a:rPr lang="en-US" dirty="0" smtClean="0"/>
              <a:t>, </a:t>
            </a:r>
            <a:r>
              <a:rPr lang="en-US" dirty="0" err="1" smtClean="0"/>
              <a:t>eseuri</a:t>
            </a:r>
            <a:r>
              <a:rPr lang="en-US" dirty="0" smtClean="0"/>
              <a:t>;</a:t>
            </a:r>
          </a:p>
          <a:p>
            <a:r>
              <a:rPr lang="en-US" dirty="0" smtClean="0"/>
              <a:t>6. </a:t>
            </a:r>
            <a:r>
              <a:rPr lang="en-US" dirty="0" err="1" smtClean="0"/>
              <a:t>Ziua</a:t>
            </a:r>
            <a:r>
              <a:rPr lang="en-US" dirty="0" smtClean="0"/>
              <a:t> </a:t>
            </a:r>
            <a:r>
              <a:rPr lang="en-US" dirty="0" err="1" smtClean="0"/>
              <a:t>Internaţională</a:t>
            </a:r>
            <a:r>
              <a:rPr lang="en-US" dirty="0" smtClean="0"/>
              <a:t> a </a:t>
            </a:r>
            <a:r>
              <a:rPr lang="en-US" dirty="0" err="1" smtClean="0"/>
              <a:t>Cărţii</a:t>
            </a:r>
            <a:r>
              <a:rPr lang="en-US" dirty="0" smtClean="0"/>
              <a:t> </a:t>
            </a:r>
            <a:r>
              <a:rPr lang="en-US" dirty="0" err="1" smtClean="0"/>
              <a:t>şi</a:t>
            </a:r>
            <a:r>
              <a:rPr lang="en-US" dirty="0" smtClean="0"/>
              <a:t> a </a:t>
            </a:r>
            <a:r>
              <a:rPr lang="en-US" dirty="0" err="1" smtClean="0"/>
              <a:t>Drepturilor</a:t>
            </a:r>
            <a:r>
              <a:rPr lang="en-US" dirty="0" smtClean="0"/>
              <a:t> de </a:t>
            </a:r>
            <a:r>
              <a:rPr lang="en-US" dirty="0" err="1" smtClean="0"/>
              <a:t>Autor</a:t>
            </a:r>
            <a:r>
              <a:rPr lang="en-US" dirty="0" smtClean="0"/>
              <a:t> (23 </a:t>
            </a:r>
            <a:r>
              <a:rPr lang="en-US" dirty="0" err="1" smtClean="0"/>
              <a:t>aprilie</a:t>
            </a:r>
            <a:r>
              <a:rPr lang="en-US" dirty="0" smtClean="0"/>
              <a:t>) </a:t>
            </a:r>
          </a:p>
          <a:p>
            <a:r>
              <a:rPr lang="en-US" dirty="0" smtClean="0"/>
              <a:t>7.Evaluarea </a:t>
            </a:r>
            <a:r>
              <a:rPr lang="en-US" dirty="0" err="1" smtClean="0"/>
              <a:t>rezultatelor</a:t>
            </a:r>
            <a:endParaRPr lang="en-US" dirty="0" smtClean="0"/>
          </a:p>
          <a:p>
            <a:r>
              <a:rPr lang="en-US" dirty="0" smtClean="0"/>
              <a:t>8.Diseminarea </a:t>
            </a:r>
            <a:r>
              <a:rPr lang="en-US" dirty="0" err="1" smtClean="0"/>
              <a:t>rezultatelor</a:t>
            </a:r>
            <a:endParaRPr lang="en-US" dirty="0" smtClean="0"/>
          </a:p>
          <a:p>
            <a:endParaRPr lang="en-US" dirty="0"/>
          </a:p>
        </p:txBody>
      </p:sp>
    </p:spTree>
    <p:extLst>
      <p:ext uri="{BB962C8B-B14F-4D97-AF65-F5344CB8AC3E}">
        <p14:creationId xmlns:p14="http://schemas.microsoft.com/office/powerpoint/2010/main" val="3648243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2000" i="1" dirty="0" smtClean="0"/>
              <a:t>Descrierea activităţii principale;</a:t>
            </a:r>
            <a:endParaRPr lang="en-US" sz="2000" dirty="0" smtClean="0"/>
          </a:p>
        </p:txBody>
      </p:sp>
      <p:sp>
        <p:nvSpPr>
          <p:cNvPr id="3" name="Content Placeholder 2"/>
          <p:cNvSpPr>
            <a:spLocks noGrp="1"/>
          </p:cNvSpPr>
          <p:nvPr>
            <p:ph sz="quarter" idx="1"/>
          </p:nvPr>
        </p:nvSpPr>
        <p:spPr/>
        <p:txBody>
          <a:bodyPr>
            <a:normAutofit/>
          </a:bodyPr>
          <a:lstStyle/>
          <a:p>
            <a:endParaRPr lang="ro-RO" sz="1400" dirty="0" smtClean="0"/>
          </a:p>
          <a:p>
            <a:r>
              <a:rPr lang="it-IT" sz="2000" b="1" dirty="0" smtClean="0"/>
              <a:t>Cercul de limba şi literatura română</a:t>
            </a:r>
            <a:r>
              <a:rPr lang="it-IT" sz="2000" dirty="0" smtClean="0"/>
              <a:t>, desfăşurat săptămânal, pe perioada proiectului, presupunând întâlniri de o oră, realizată de către cadrele didactice implicate în proiect şi elevii claselor V-XI. Tematica întâlnirilor este următoarea:</a:t>
            </a:r>
            <a:endParaRPr lang="en-US" sz="2000" dirty="0" smtClean="0"/>
          </a:p>
          <a:p>
            <a:r>
              <a:rPr lang="it-IT" sz="2000" dirty="0" smtClean="0"/>
              <a:t>-Analiză pe text;</a:t>
            </a:r>
            <a:endParaRPr lang="en-US" sz="2000" dirty="0" smtClean="0"/>
          </a:p>
          <a:p>
            <a:r>
              <a:rPr lang="it-IT" sz="2000" dirty="0" smtClean="0"/>
              <a:t>-Recuperarea unor noţiuni predate;</a:t>
            </a:r>
            <a:endParaRPr lang="en-US" sz="2000" dirty="0" smtClean="0"/>
          </a:p>
          <a:p>
            <a:r>
              <a:rPr lang="it-IT" sz="2000" dirty="0" smtClean="0"/>
              <a:t>-Dezbaterea unor probleme legate de normele limbii române;</a:t>
            </a:r>
            <a:endParaRPr lang="en-US" sz="2000" dirty="0" smtClean="0"/>
          </a:p>
          <a:p>
            <a:r>
              <a:rPr lang="it-IT" sz="2000" dirty="0" smtClean="0"/>
              <a:t>-Pregatire suplimentară pentru examene naţionale.</a:t>
            </a:r>
            <a:endParaRPr lang="en-US" sz="2000" dirty="0" smtClean="0"/>
          </a:p>
          <a:p>
            <a:endParaRPr lang="ro-RO" sz="2000" dirty="0"/>
          </a:p>
          <a:p>
            <a:endParaRPr lang="ro-RO" sz="2000" dirty="0" smtClean="0"/>
          </a:p>
          <a:p>
            <a:endParaRPr lang="ro-RO" sz="1400" dirty="0"/>
          </a:p>
          <a:p>
            <a:endParaRPr lang="ro-RO" sz="1400" dirty="0" smtClean="0"/>
          </a:p>
          <a:p>
            <a:endParaRPr lang="ro-RO" sz="1400" dirty="0"/>
          </a:p>
          <a:p>
            <a:endParaRPr lang="ro-RO" sz="1400" dirty="0" smtClean="0"/>
          </a:p>
          <a:p>
            <a:endParaRPr lang="ro-RO" sz="1400" dirty="0"/>
          </a:p>
          <a:p>
            <a:endParaRPr lang="ro-RO" sz="1400" dirty="0" smtClean="0"/>
          </a:p>
          <a:p>
            <a:endParaRPr lang="ro-RO" sz="1400" dirty="0"/>
          </a:p>
        </p:txBody>
      </p:sp>
    </p:spTree>
    <p:extLst>
      <p:ext uri="{BB962C8B-B14F-4D97-AF65-F5344CB8AC3E}">
        <p14:creationId xmlns:p14="http://schemas.microsoft.com/office/powerpoint/2010/main" val="4109029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400" dirty="0" smtClean="0"/>
              <a:t>Rezultate calitative și cantitative aşteptate ca urmare a implementării proiectului</a:t>
            </a:r>
            <a:r>
              <a:rPr lang="ro-RO" sz="2400" b="1" dirty="0" smtClean="0"/>
              <a:t> </a:t>
            </a:r>
            <a:endParaRPr lang="en-US" sz="2400" dirty="0" smtClean="0"/>
          </a:p>
        </p:txBody>
      </p:sp>
      <p:sp>
        <p:nvSpPr>
          <p:cNvPr id="3" name="Content Placeholder 2"/>
          <p:cNvSpPr>
            <a:spLocks noGrp="1"/>
          </p:cNvSpPr>
          <p:nvPr>
            <p:ph sz="quarter" idx="1"/>
          </p:nvPr>
        </p:nvSpPr>
        <p:spPr/>
        <p:txBody>
          <a:bodyPr>
            <a:normAutofit/>
          </a:bodyPr>
          <a:lstStyle/>
          <a:p>
            <a:r>
              <a:rPr lang="it-IT" sz="1800" dirty="0" smtClean="0"/>
              <a:t>a) Evaluare cantitativă :</a:t>
            </a:r>
            <a:endParaRPr lang="en-US" sz="1800" dirty="0" smtClean="0"/>
          </a:p>
          <a:p>
            <a:r>
              <a:rPr lang="it-IT" sz="1800" dirty="0" smtClean="0"/>
              <a:t>Numărul de </a:t>
            </a:r>
            <a:r>
              <a:rPr lang="ro-RO" sz="1800" dirty="0" smtClean="0"/>
              <a:t>şcoli care implementează proiectul</a:t>
            </a:r>
            <a:endParaRPr lang="en-US" sz="1800" dirty="0" smtClean="0"/>
          </a:p>
          <a:p>
            <a:r>
              <a:rPr lang="it-IT" sz="1800" dirty="0" smtClean="0"/>
              <a:t>Numărul de parinti participanti la proiect</a:t>
            </a:r>
            <a:endParaRPr lang="en-US" sz="1800" dirty="0" smtClean="0"/>
          </a:p>
          <a:p>
            <a:r>
              <a:rPr lang="it-IT" sz="1800" dirty="0" smtClean="0"/>
              <a:t>Date statistice cu privire la cresterea numarului de parinti care mentin legatura cu scoala, la optimizarea relatiei parinte - copil, ca urmare a derulării proiectului;</a:t>
            </a:r>
            <a:endParaRPr lang="en-US" sz="1800" dirty="0" smtClean="0"/>
          </a:p>
          <a:p>
            <a:r>
              <a:rPr lang="ro-RO" sz="1800" dirty="0" smtClean="0"/>
              <a:t>     b) Evaluare calitativă:</a:t>
            </a:r>
            <a:endParaRPr lang="en-US" sz="1800" dirty="0" smtClean="0"/>
          </a:p>
          <a:p>
            <a:r>
              <a:rPr lang="pt-BR" sz="1800" dirty="0" smtClean="0"/>
              <a:t>Gradul de implicare a parintilor si elevilor la proiect</a:t>
            </a:r>
            <a:endParaRPr lang="en-US" sz="1800" dirty="0" smtClean="0"/>
          </a:p>
          <a:p>
            <a:r>
              <a:rPr lang="pt-BR" sz="1800" dirty="0" smtClean="0"/>
              <a:t>Gradul de indeplinire a obiectivelor</a:t>
            </a:r>
            <a:endParaRPr lang="en-US" sz="1800" dirty="0" smtClean="0"/>
          </a:p>
          <a:p>
            <a:r>
              <a:rPr lang="fr-FR" sz="1800" dirty="0" err="1" smtClean="0"/>
              <a:t>Gradul</a:t>
            </a:r>
            <a:r>
              <a:rPr lang="fr-FR" sz="1800" dirty="0" smtClean="0"/>
              <a:t> de </a:t>
            </a:r>
            <a:r>
              <a:rPr lang="fr-FR" sz="1800" dirty="0" err="1" smtClean="0"/>
              <a:t>participare</a:t>
            </a:r>
            <a:r>
              <a:rPr lang="fr-FR" sz="1800" dirty="0" smtClean="0"/>
              <a:t> a </a:t>
            </a:r>
            <a:r>
              <a:rPr lang="fr-FR" sz="1800" dirty="0" err="1" smtClean="0"/>
              <a:t>şcolilor</a:t>
            </a:r>
            <a:r>
              <a:rPr lang="fr-FR" sz="1800" dirty="0" smtClean="0"/>
              <a:t> </a:t>
            </a:r>
            <a:r>
              <a:rPr lang="fr-FR" sz="1800" dirty="0" err="1" smtClean="0"/>
              <a:t>în</a:t>
            </a:r>
            <a:r>
              <a:rPr lang="fr-FR" sz="1800" dirty="0" smtClean="0"/>
              <a:t> </a:t>
            </a:r>
            <a:r>
              <a:rPr lang="fr-FR" sz="1800" dirty="0" err="1" smtClean="0"/>
              <a:t>proiect</a:t>
            </a:r>
            <a:r>
              <a:rPr lang="fr-FR" sz="1800" dirty="0" smtClean="0"/>
              <a:t> </a:t>
            </a:r>
            <a:endParaRPr lang="en-US" sz="1800" dirty="0"/>
          </a:p>
        </p:txBody>
      </p:sp>
    </p:spTree>
    <p:extLst>
      <p:ext uri="{BB962C8B-B14F-4D97-AF65-F5344CB8AC3E}">
        <p14:creationId xmlns:p14="http://schemas.microsoft.com/office/powerpoint/2010/main" val="3458426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2400" dirty="0" smtClean="0"/>
              <a:t>Modalităţi de monitorizare şi de evaluare ale proiectului </a:t>
            </a:r>
            <a:r>
              <a:rPr lang="en-US" sz="2400" dirty="0" smtClean="0"/>
              <a:t/>
            </a:r>
            <a:br>
              <a:rPr lang="en-US" sz="2400" dirty="0" smtClean="0"/>
            </a:br>
            <a:endParaRPr lang="en-US" sz="2400" dirty="0">
              <a:solidFill>
                <a:schemeClr val="tx1"/>
              </a:solidFill>
            </a:endParaRPr>
          </a:p>
        </p:txBody>
      </p:sp>
      <p:sp>
        <p:nvSpPr>
          <p:cNvPr id="4" name="Content Placeholder 3"/>
          <p:cNvSpPr>
            <a:spLocks noGrp="1"/>
          </p:cNvSpPr>
          <p:nvPr>
            <p:ph sz="quarter" idx="1"/>
          </p:nvPr>
        </p:nvSpPr>
        <p:spPr/>
        <p:txBody>
          <a:bodyPr>
            <a:normAutofit fontScale="92500" lnSpcReduction="20000"/>
          </a:bodyPr>
          <a:lstStyle/>
          <a:p>
            <a:r>
              <a:rPr lang="ro-RO" dirty="0" smtClean="0"/>
              <a:t>Chestionare şi fişe de evaluare</a:t>
            </a:r>
            <a:endParaRPr lang="en-US" dirty="0" smtClean="0"/>
          </a:p>
          <a:p>
            <a:r>
              <a:rPr lang="ro-RO" dirty="0" smtClean="0"/>
              <a:t>Autoevaluarea activităţilor</a:t>
            </a:r>
            <a:endParaRPr lang="en-US" dirty="0" smtClean="0"/>
          </a:p>
          <a:p>
            <a:r>
              <a:rPr lang="ro-RO" dirty="0" smtClean="0"/>
              <a:t>Sondaje de opinie în rândul elevilor, profesorilor, părinţilor, tutorilor</a:t>
            </a:r>
            <a:endParaRPr lang="en-US" dirty="0" smtClean="0"/>
          </a:p>
          <a:p>
            <a:r>
              <a:rPr lang="ro-RO" dirty="0" smtClean="0"/>
              <a:t>Portofolii </a:t>
            </a:r>
            <a:endParaRPr lang="en-US" dirty="0" smtClean="0"/>
          </a:p>
          <a:p>
            <a:r>
              <a:rPr lang="fr-FR" dirty="0" err="1" smtClean="0"/>
              <a:t>Dezbateri</a:t>
            </a:r>
            <a:r>
              <a:rPr lang="fr-FR" dirty="0" smtClean="0"/>
              <a:t>, exemple de </a:t>
            </a:r>
            <a:r>
              <a:rPr lang="fr-FR" dirty="0" err="1" smtClean="0"/>
              <a:t>bună</a:t>
            </a:r>
            <a:r>
              <a:rPr lang="fr-FR" dirty="0" smtClean="0"/>
              <a:t> </a:t>
            </a:r>
            <a:r>
              <a:rPr lang="fr-FR" dirty="0" err="1" smtClean="0"/>
              <a:t>practică</a:t>
            </a:r>
            <a:r>
              <a:rPr lang="fr-FR" dirty="0" smtClean="0"/>
              <a:t> </a:t>
            </a:r>
            <a:endParaRPr lang="en-US" dirty="0" smtClean="0"/>
          </a:p>
          <a:p>
            <a:r>
              <a:rPr lang="it-IT" dirty="0" smtClean="0"/>
              <a:t>Fotografii, filme, pliante, afişe etc</a:t>
            </a:r>
            <a:endParaRPr lang="en-US" dirty="0" smtClean="0"/>
          </a:p>
          <a:p>
            <a:r>
              <a:rPr lang="ro-RO" dirty="0" smtClean="0"/>
              <a:t>Evaluare internă a proiectului (coerenţă scop – obiective - activităţi – metode – evaluare - indicatori): Analiza SWOT, chestionar de evaluare, exemple de bune practici, mese rotunde</a:t>
            </a:r>
            <a:endParaRPr lang="en-US" dirty="0" smtClean="0"/>
          </a:p>
          <a:p>
            <a:r>
              <a:rPr lang="fr-FR" dirty="0" err="1" smtClean="0"/>
              <a:t>Evaluare</a:t>
            </a:r>
            <a:r>
              <a:rPr lang="fr-FR" dirty="0" smtClean="0"/>
              <a:t> </a:t>
            </a:r>
            <a:r>
              <a:rPr lang="fr-FR" dirty="0" err="1" smtClean="0"/>
              <a:t>externă</a:t>
            </a:r>
            <a:r>
              <a:rPr lang="fr-FR" dirty="0" smtClean="0"/>
              <a:t> a </a:t>
            </a:r>
            <a:r>
              <a:rPr lang="fr-FR" dirty="0" err="1" smtClean="0"/>
              <a:t>proiectului</a:t>
            </a:r>
            <a:r>
              <a:rPr lang="fr-FR" dirty="0" smtClean="0"/>
              <a:t> (</a:t>
            </a:r>
            <a:r>
              <a:rPr lang="fr-FR" dirty="0" err="1" smtClean="0"/>
              <a:t>indicatori</a:t>
            </a:r>
            <a:r>
              <a:rPr lang="fr-FR" dirty="0" smtClean="0"/>
              <a:t>)</a:t>
            </a:r>
            <a:endParaRPr lang="en-US" dirty="0" smtClean="0"/>
          </a:p>
          <a:p>
            <a:r>
              <a:rPr lang="ro-RO" dirty="0" smtClean="0"/>
              <a:t>Chestionar de evaluare a proiectului adresat partenerilor educationali</a:t>
            </a:r>
            <a:endParaRPr lang="en-US" dirty="0" smtClean="0"/>
          </a:p>
          <a:p>
            <a:endParaRPr lang="en-US" dirty="0"/>
          </a:p>
        </p:txBody>
      </p:sp>
    </p:spTree>
    <p:extLst>
      <p:ext uri="{BB962C8B-B14F-4D97-AF65-F5344CB8AC3E}">
        <p14:creationId xmlns:p14="http://schemas.microsoft.com/office/powerpoint/2010/main" val="2331908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2000" dirty="0" smtClean="0"/>
              <a:t> </a:t>
            </a:r>
            <a:r>
              <a:rPr lang="ro-RO" sz="2700" dirty="0" smtClean="0"/>
              <a:t>Activităţi de promovare/mediatizare şi de diseminare pe care intenţionaţi să le realizaţi în timpul implementării proiectului </a:t>
            </a:r>
            <a:endParaRPr lang="en-US" sz="2700" dirty="0" smtClean="0"/>
          </a:p>
        </p:txBody>
      </p:sp>
      <p:sp>
        <p:nvSpPr>
          <p:cNvPr id="3" name="Content Placeholder 2"/>
          <p:cNvSpPr>
            <a:spLocks noGrp="1"/>
          </p:cNvSpPr>
          <p:nvPr>
            <p:ph sz="quarter" idx="1"/>
          </p:nvPr>
        </p:nvSpPr>
        <p:spPr/>
        <p:txBody>
          <a:bodyPr/>
          <a:lstStyle/>
          <a:p>
            <a:pPr>
              <a:buNone/>
            </a:pPr>
            <a:endParaRPr lang="en-US" dirty="0" smtClean="0"/>
          </a:p>
          <a:p>
            <a:r>
              <a:rPr lang="it-IT" dirty="0" smtClean="0"/>
              <a:t>alcătuirea unui portofoliu care să cuprindă documentaţia proiectului, creaţii ale copiilor, albume de fotografii, înregistrări video;</a:t>
            </a:r>
            <a:endParaRPr lang="en-US" dirty="0" smtClean="0"/>
          </a:p>
          <a:p>
            <a:r>
              <a:rPr lang="it-IT" dirty="0" smtClean="0"/>
              <a:t>popularizarea rezultatelor în sesiuni de comunicări, comisii metodice la nivel de unitate;</a:t>
            </a:r>
            <a:endParaRPr lang="en-US" dirty="0" smtClean="0"/>
          </a:p>
          <a:p>
            <a:r>
              <a:rPr lang="it-IT" dirty="0" smtClean="0"/>
              <a:t>realizarea unei expoziţii la nivelul unităţii organizatoare.</a:t>
            </a:r>
            <a:endParaRPr lang="en-US" dirty="0"/>
          </a:p>
        </p:txBody>
      </p:sp>
    </p:spTree>
    <p:extLst>
      <p:ext uri="{BB962C8B-B14F-4D97-AF65-F5344CB8AC3E}">
        <p14:creationId xmlns:p14="http://schemas.microsoft.com/office/powerpoint/2010/main" val="3882233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267</TotalTime>
  <Words>1454</Words>
  <Application>Microsoft Office PowerPoint</Application>
  <PresentationFormat>On-screen Show (4:3)</PresentationFormat>
  <Paragraphs>166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Oriel</vt:lpstr>
      <vt:lpstr>“Cartea-hrană pentru suflet” Proiect educaţional local 2016-2017 </vt:lpstr>
      <vt:lpstr>Argument justificare, context (analiză de nevoi)  ;  </vt:lpstr>
      <vt:lpstr>    Scopul proiectului; Obiectivele specifice ale proiectului</vt:lpstr>
      <vt:lpstr>                 Descrierea grupului ţintă căruia i se adresează proiectul  </vt:lpstr>
      <vt:lpstr>Activităţi propuse, în ordinea în care se vor desfăşura</vt:lpstr>
      <vt:lpstr>Descrierea activităţii principale;</vt:lpstr>
      <vt:lpstr>Rezultate calitative și cantitative aşteptate ca urmare a implementării proiectului </vt:lpstr>
      <vt:lpstr>Modalităţi de monitorizare şi de evaluare ale proiectului  </vt:lpstr>
      <vt:lpstr> Activităţi de promovare/mediatizare şi de diseminare pe care intenţionaţi să le realizaţi în timpul implementării proiectului </vt:lpstr>
      <vt:lpstr>Parteneri implicaţi în proiect </vt:lpstr>
      <vt:lpstr>Diagrama Gantt a activităților </vt:lpstr>
      <vt:lpstr>Stabilirea tematicii propuse spre abordare elevilor participanţi la proiect-Pânza de păianjen</vt:lpstr>
      <vt:lpstr>Cerc de limba şi literatura română </vt:lpstr>
      <vt:lpstr>Cerc de limba şi literatura română </vt:lpstr>
      <vt:lpstr>    CLASIC ŞI MODERN ÎN PROCESUL DE PREDARE-ÎNVĂŢARE A LIMBII ŞI LITERATURII ROMÂNE-referat </vt:lpstr>
      <vt:lpstr>     procesul de predare-învățare al limbii și literaturii române trebuie să se adapteze. Iată câteva exemple de aplicații ale școlii moderne  care pot fi folosite: </vt:lpstr>
      <vt:lpstr>chat room</vt:lpstr>
      <vt:lpstr>proiectul</vt:lpstr>
      <vt:lpstr>Metode moderne</vt:lpstr>
      <vt:lpstr>Studiu de caz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SIMPOZIONUL JUDEȚEAN „CARACAL, VATRĂ DE CULTURĂ ȘI CIVILIZAȚIE”</dc:title>
  <dc:creator>admin</dc:creator>
  <cp:lastModifiedBy>My</cp:lastModifiedBy>
  <cp:revision>22</cp:revision>
  <dcterms:created xsi:type="dcterms:W3CDTF">2015-11-11T16:10:08Z</dcterms:created>
  <dcterms:modified xsi:type="dcterms:W3CDTF">2017-02-25T09:56:05Z</dcterms:modified>
</cp:coreProperties>
</file>